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7"/>
  </p:notesMasterIdLst>
  <p:sldIdLst>
    <p:sldId id="295" r:id="rId2"/>
    <p:sldId id="296" r:id="rId3"/>
    <p:sldId id="293" r:id="rId4"/>
    <p:sldId id="292" r:id="rId5"/>
    <p:sldId id="261" r:id="rId6"/>
    <p:sldId id="256" r:id="rId7"/>
    <p:sldId id="257" r:id="rId8"/>
    <p:sldId id="258" r:id="rId9"/>
    <p:sldId id="259" r:id="rId10"/>
    <p:sldId id="260" r:id="rId11"/>
    <p:sldId id="262" r:id="rId12"/>
    <p:sldId id="263" r:id="rId13"/>
    <p:sldId id="312" r:id="rId14"/>
    <p:sldId id="264" r:id="rId15"/>
    <p:sldId id="268" r:id="rId16"/>
    <p:sldId id="267" r:id="rId17"/>
    <p:sldId id="265" r:id="rId18"/>
    <p:sldId id="270" r:id="rId19"/>
    <p:sldId id="269" r:id="rId20"/>
    <p:sldId id="266" r:id="rId21"/>
    <p:sldId id="311" r:id="rId22"/>
    <p:sldId id="271" r:id="rId23"/>
    <p:sldId id="310" r:id="rId24"/>
    <p:sldId id="279" r:id="rId25"/>
    <p:sldId id="355" r:id="rId26"/>
    <p:sldId id="356" r:id="rId27"/>
    <p:sldId id="280" r:id="rId28"/>
    <p:sldId id="354" r:id="rId29"/>
    <p:sldId id="281" r:id="rId30"/>
    <p:sldId id="282" r:id="rId31"/>
    <p:sldId id="283" r:id="rId32"/>
    <p:sldId id="284" r:id="rId33"/>
    <p:sldId id="275" r:id="rId34"/>
    <p:sldId id="285" r:id="rId35"/>
    <p:sldId id="274" r:id="rId36"/>
    <p:sldId id="277" r:id="rId37"/>
    <p:sldId id="276" r:id="rId38"/>
    <p:sldId id="278" r:id="rId39"/>
    <p:sldId id="286" r:id="rId40"/>
    <p:sldId id="287" r:id="rId41"/>
    <p:sldId id="288" r:id="rId42"/>
    <p:sldId id="291" r:id="rId43"/>
    <p:sldId id="289" r:id="rId44"/>
    <p:sldId id="290" r:id="rId45"/>
    <p:sldId id="313" r:id="rId46"/>
    <p:sldId id="302" r:id="rId47"/>
    <p:sldId id="303" r:id="rId48"/>
    <p:sldId id="298" r:id="rId49"/>
    <p:sldId id="304" r:id="rId50"/>
    <p:sldId id="305" r:id="rId51"/>
    <p:sldId id="306" r:id="rId52"/>
    <p:sldId id="299" r:id="rId53"/>
    <p:sldId id="307" r:id="rId54"/>
    <p:sldId id="308" r:id="rId55"/>
    <p:sldId id="314" r:id="rId5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&#24037;&#20316;&#31807;1" TargetMode="External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Sheet1!$A$1:$B$1</c:f>
              <c:strCache>
                <c:ptCount val="2"/>
                <c:pt idx="0">
                  <c:v>Hadoop</c:v>
                </c:pt>
                <c:pt idx="1">
                  <c:v>Spark</c:v>
                </c:pt>
              </c:strCache>
            </c:strRef>
          </c:cat>
          <c:val>
            <c:numRef>
              <c:f>Sheet1!$A$2:$B$2</c:f>
              <c:numCache>
                <c:formatCode>General</c:formatCode>
                <c:ptCount val="2"/>
                <c:pt idx="0">
                  <c:v>110</c:v>
                </c:pt>
                <c:pt idx="1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0A-41C3-A075-22081C11A0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482240"/>
        <c:axId val="137483776"/>
      </c:barChart>
      <c:catAx>
        <c:axId val="13748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7483776"/>
        <c:crosses val="autoZero"/>
        <c:auto val="1"/>
        <c:lblAlgn val="ctr"/>
        <c:lblOffset val="100"/>
        <c:noMultiLvlLbl val="0"/>
      </c:catAx>
      <c:valAx>
        <c:axId val="137483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执行时间</a:t>
                </a:r>
                <a:r>
                  <a:rPr lang="en-US" altLang="zh-CN"/>
                  <a:t>(s)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748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g>
</file>

<file path=ppt/media/image45.jpg>
</file>

<file path=ppt/media/image46.jp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86C061-3E5E-494D-86DB-70EEFD93E105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30251-6345-4641-B140-16369FABB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545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0251-6345-4641-B140-16369FABB2D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04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0251-6345-4641-B140-16369FABB2D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341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0251-6345-4641-B140-16369FABB2D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6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0251-6345-4641-B140-16369FABB2D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149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0251-6345-4641-B140-16369FABB2D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181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幻灯片图像占位符 1">
            <a:extLst>
              <a:ext uri="{FF2B5EF4-FFF2-40B4-BE49-F238E27FC236}">
                <a16:creationId xmlns:a16="http://schemas.microsoft.com/office/drawing/2014/main" id="{6F4A9252-5520-4B93-A0D2-CB8F42F06A3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409575" y="754063"/>
            <a:ext cx="5854700" cy="3294062"/>
          </a:xfrm>
        </p:spPr>
      </p:sp>
      <p:sp>
        <p:nvSpPr>
          <p:cNvPr id="47107" name="备注占位符 2">
            <a:extLst>
              <a:ext uri="{FF2B5EF4-FFF2-40B4-BE49-F238E27FC236}">
                <a16:creationId xmlns:a16="http://schemas.microsoft.com/office/drawing/2014/main" id="{C60009B0-07FE-44CA-9609-09F2C1073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Spark Core</a:t>
            </a:r>
            <a:r>
              <a:rPr lang="zh-CN" altLang="zh-CN"/>
              <a:t>中一个最核心的概念是</a:t>
            </a:r>
            <a:r>
              <a:rPr lang="en-US" altLang="zh-CN"/>
              <a:t>RDD</a:t>
            </a:r>
            <a:r>
              <a:rPr lang="zh-CN" altLang="zh-CN"/>
              <a:t>，【英文】。它是</a:t>
            </a:r>
            <a:r>
              <a:rPr lang="en-US" altLang="zh-CN"/>
              <a:t>Spark</a:t>
            </a:r>
            <a:r>
              <a:rPr lang="zh-CN" altLang="zh-CN"/>
              <a:t>的核心概念。指的是一个只读的，可分区的分布式数据集，简单地讲就是分布式弹性数据集，这个数据集的全部或者部分可以缓存在内存中，在多次计算中都可以重复使用。</a:t>
            </a:r>
          </a:p>
          <a:p>
            <a:r>
              <a:rPr lang="en-US" altLang="zh-CN"/>
              <a:t>Spark</a:t>
            </a:r>
            <a:r>
              <a:rPr lang="zh-CN" altLang="zh-CN"/>
              <a:t>用</a:t>
            </a:r>
            <a:r>
              <a:rPr lang="en-US" altLang="zh-CN"/>
              <a:t>RDD</a:t>
            </a:r>
            <a:r>
              <a:rPr lang="zh-CN" altLang="zh-CN"/>
              <a:t>这样一个结构来包装数据的输入和处理，它是</a:t>
            </a:r>
            <a:r>
              <a:rPr lang="en-US" altLang="zh-CN"/>
              <a:t>Spark</a:t>
            </a:r>
            <a:r>
              <a:rPr lang="zh-CN" altLang="zh-CN"/>
              <a:t>的核心逻辑数据结构。这有点类似于面向对象中的类这个概念。他</a:t>
            </a:r>
            <a:r>
              <a:rPr lang="zh-CN" altLang="en-US"/>
              <a:t>有三个</a:t>
            </a:r>
            <a:r>
              <a:rPr lang="zh-CN" altLang="zh-CN"/>
              <a:t>主要特点，一</a:t>
            </a:r>
            <a:r>
              <a:rPr lang="zh-CN" altLang="en-US"/>
              <a:t>是</a:t>
            </a:r>
            <a:r>
              <a:rPr lang="zh-CN" altLang="zh-CN"/>
              <a:t>数据全集被分割为多个数据子集，每一个数据子集被分发到集群中的任意节点进行处理；二是</a:t>
            </a:r>
            <a:r>
              <a:rPr lang="en-US" altLang="zh-CN"/>
              <a:t>RDD</a:t>
            </a:r>
            <a:r>
              <a:rPr lang="zh-CN" altLang="zh-CN"/>
              <a:t>使得所有计算的中间结果被保存下来，出于可靠性的考虑，同一个计算结果也会在集群中的多个节点进行保存备份。这样如果其中的某一数据子集在计算过程中出现了问题，针对该数据子集的处理会被重新调度，进而完成容错机制。三是</a:t>
            </a:r>
            <a:r>
              <a:rPr lang="en-US" altLang="zh-CN"/>
              <a:t>RDD</a:t>
            </a:r>
            <a:r>
              <a:rPr lang="zh-CN" altLang="zh-CN"/>
              <a:t>这一数据结构都是可序列化的，在内存不足的时候，可以自动降级为磁盘存储。</a:t>
            </a:r>
          </a:p>
          <a:p>
            <a:r>
              <a:rPr lang="zh-CN" altLang="zh-CN"/>
              <a:t>所以很多人都总结说，</a:t>
            </a:r>
            <a:r>
              <a:rPr lang="en-US" altLang="zh-CN"/>
              <a:t>spark</a:t>
            </a:r>
            <a:r>
              <a:rPr lang="zh-CN" altLang="zh-CN"/>
              <a:t>的核心思路就是将数据集缓存在内存中，从而加快读取速度，同时利用</a:t>
            </a:r>
            <a:r>
              <a:rPr lang="en-US" altLang="zh-CN"/>
              <a:t>RDD</a:t>
            </a:r>
            <a:r>
              <a:rPr lang="zh-CN" altLang="zh-CN"/>
              <a:t>的特性，以较小的性能代价保证数据的鲁棒性。</a:t>
            </a:r>
            <a:endParaRPr lang="zh-CN" altLang="en-US"/>
          </a:p>
        </p:txBody>
      </p:sp>
      <p:sp>
        <p:nvSpPr>
          <p:cNvPr id="47108" name="灯片编号占位符 3">
            <a:extLst>
              <a:ext uri="{FF2B5EF4-FFF2-40B4-BE49-F238E27FC236}">
                <a16:creationId xmlns:a16="http://schemas.microsoft.com/office/drawing/2014/main" id="{8F17FAC3-FE37-4E49-BCA8-1000AB3D9F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06AE2B6-6613-4C46-910B-AFBEBA8C2970}" type="slidenum">
              <a:rPr lang="zh-CN" altLang="en-US"/>
              <a:pPr eaLnBrk="1" hangingPunct="1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D6D70F-BF75-40E8-8DC8-F58692D84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91568B-CEE7-4F5D-8DA7-CCE86F5F4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CAA55A-5624-40F2-90CC-1280BBF5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F6D424-59FC-4540-86D5-810EA2B2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ACC602-4FCF-442F-8120-73FAEA31A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872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EA0F88-5480-4DC8-B357-957859482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05A4AA-B864-4317-A3BF-878AD315C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161389-AFA0-4798-B5D2-2A0BE4E5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0B391-75CE-49FF-BDD3-2A4E109AD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954B97-427C-4970-98D2-50235FFC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891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6C940AF-DB38-41CD-8390-6F0DE40AB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9479F2-4FD6-41BC-9D20-17FAD3E42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6EA34F-8B60-4F10-B8FB-4409438D3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836792-7783-4885-8C7E-99C247896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C779F3-0297-4BDE-8CB5-C0451466A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45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11B91B-74BF-4608-800C-325112238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311D29-4F94-4748-AAD5-EA1C8794C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F0D7BA-C50C-4C5A-9FD6-A57D94F4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BE6D46-7CD6-4A6F-9717-9F0864D66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48B281-F424-4333-B9D1-80F960A3D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862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6920EB-9E06-4B0C-8CE5-3BECBCC68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52BF72-58D8-4FDE-966A-AD28DDD2A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34BF11-CADF-4C94-98BF-B3D044376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B56D5-45C8-4772-AB61-221443018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FAD7DC-DC0E-4F6B-9539-5AE74D2A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08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4DB89-5A45-42A3-A944-9F06748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1CE4C6-53EA-43A4-9F52-8717ABA197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1935DE-2730-4A6D-9DF7-2FB7BA04DF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ECEC90-DA5D-4069-B7DF-B892900A0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404A3B-96AF-4058-A774-006B90CC8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3E415E-941F-4BFB-94D9-58139440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562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D3BFD-FEB1-4F01-BCEC-A8DA80C9C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F05BFA-16D4-4330-8150-35E5EFAF0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BF9976D-91D4-43BA-BF0D-7DAF60D06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2ED8E3-111B-47E7-9663-5A35564A8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24BB98-8A19-49D9-A264-A7CB52194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6C1C05-45E8-4AFA-B19A-9544AFB2F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56FCEDD-D3A2-447A-B58E-5C53F7E2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4ADE52-B30A-4584-892F-1921037C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293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A948E-BAC7-46C6-B482-F3C1DA217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64A638-263C-4217-B7FD-EBDE3955F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976669-99E4-45F8-B61D-027EDE95E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198CA1-16AF-41AF-A556-E154B0503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896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E11F1FD-D774-41AB-B7F3-7485BFC36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7E3221-09C2-4FD2-91D0-69BDC06D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8078B9-6048-4B11-813D-99DFA453A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134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71077-2EAA-4216-A215-7752F7959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DA2F60-7B33-40C1-A47B-FFE54BEE6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559F25-3800-4757-9D42-272915A51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2B51C9-ADD7-45A3-8902-85A351446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FE0AAF-38D5-4280-BF7B-8C656F64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081BF5-CF04-4038-915B-FCCF2D14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81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98530-4547-4419-925E-F21F72EE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5033ACF-4505-4E75-9ECF-5DF23690F2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45CC971-A4C2-4AD6-B684-C3BB9337F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7C8469-A6F1-4BFF-8D2B-BDFA775E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5FA34D-F32E-49B6-B80F-65FC5D30F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A3730E-8E93-4098-9587-EBB978356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95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BB9D427-35C2-4EBE-988F-5265855D9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31B685-8359-4F15-89DC-ACAA08493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5E5C3D-83C9-4026-9932-961BDDB23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FA0F7-361A-41A7-ACD3-AAC4B8845F90}" type="datetimeFigureOut">
              <a:rPr lang="zh-CN" altLang="en-US" smtClean="0"/>
              <a:t>2018-10-17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A9EDC8-0D82-4AE8-902D-FBFB3081F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9FD131-69E4-47B8-9C5E-D52FF688D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EA901-AC9B-443E-A82F-BE9E17F1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687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8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合 53">
            <a:extLst>
              <a:ext uri="{FF2B5EF4-FFF2-40B4-BE49-F238E27FC236}">
                <a16:creationId xmlns:a16="http://schemas.microsoft.com/office/drawing/2014/main" id="{FB438C8B-3C7D-4B3D-A9E8-7A2C55ABDCBC}"/>
              </a:ext>
            </a:extLst>
          </p:cNvPr>
          <p:cNvGrpSpPr>
            <a:grpSpLocks/>
          </p:cNvGrpSpPr>
          <p:nvPr/>
        </p:nvGrpSpPr>
        <p:grpSpPr bwMode="auto">
          <a:xfrm>
            <a:off x="3803650" y="1597025"/>
            <a:ext cx="4340225" cy="4241800"/>
            <a:chOff x="0" y="0"/>
            <a:chExt cx="3665546" cy="3581917"/>
          </a:xfrm>
          <a:solidFill>
            <a:schemeClr val="accent6"/>
          </a:solidFill>
        </p:grpSpPr>
        <p:sp>
          <p:nvSpPr>
            <p:cNvPr id="3090" name="弧形 45">
              <a:extLst>
                <a:ext uri="{FF2B5EF4-FFF2-40B4-BE49-F238E27FC236}">
                  <a16:creationId xmlns:a16="http://schemas.microsoft.com/office/drawing/2014/main" id="{079DE67B-BC0A-42F0-A0EA-CCC12F2C7F84}"/>
                </a:ext>
              </a:extLst>
            </p:cNvPr>
            <p:cNvSpPr>
              <a:spLocks/>
            </p:cNvSpPr>
            <p:nvPr/>
          </p:nvSpPr>
          <p:spPr bwMode="auto">
            <a:xfrm rot="-1514469">
              <a:off x="0" y="0"/>
              <a:ext cx="3665546" cy="3581917"/>
            </a:xfrm>
            <a:custGeom>
              <a:avLst/>
              <a:gdLst>
                <a:gd name="T0" fmla="*/ 832361 w 3665546"/>
                <a:gd name="T1" fmla="*/ 290340 h 3581917"/>
                <a:gd name="T2" fmla="*/ 2548697 w 3665546"/>
                <a:gd name="T3" fmla="*/ 142290 h 3581917"/>
                <a:gd name="T4" fmla="*/ 3639990 w 3665546"/>
                <a:gd name="T5" fmla="*/ 1492918 h 3581917"/>
                <a:gd name="T6" fmla="*/ 1832773 w 3665546"/>
                <a:gd name="T7" fmla="*/ 1790959 h 3581917"/>
                <a:gd name="T8" fmla="*/ 832361 w 3665546"/>
                <a:gd name="T9" fmla="*/ 290340 h 3581917"/>
                <a:gd name="T10" fmla="*/ 832361 w 3665546"/>
                <a:gd name="T11" fmla="*/ 290340 h 3581917"/>
                <a:gd name="T12" fmla="*/ 2548697 w 3665546"/>
                <a:gd name="T13" fmla="*/ 142290 h 3581917"/>
                <a:gd name="T14" fmla="*/ 3639990 w 3665546"/>
                <a:gd name="T15" fmla="*/ 1492918 h 358191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665546" h="3581917" stroke="0">
                  <a:moveTo>
                    <a:pt x="832361" y="290340"/>
                  </a:moveTo>
                  <a:cubicBezTo>
                    <a:pt x="1343589" y="-35105"/>
                    <a:pt x="1987032" y="-90608"/>
                    <a:pt x="2548697" y="142290"/>
                  </a:cubicBezTo>
                  <a:cubicBezTo>
                    <a:pt x="3124476" y="381040"/>
                    <a:pt x="3535903" y="890238"/>
                    <a:pt x="3639990" y="1492918"/>
                  </a:cubicBezTo>
                  <a:lnTo>
                    <a:pt x="1832773" y="1790959"/>
                  </a:lnTo>
                  <a:lnTo>
                    <a:pt x="832361" y="290340"/>
                  </a:lnTo>
                  <a:close/>
                </a:path>
                <a:path w="3665546" h="3581917" fill="none">
                  <a:moveTo>
                    <a:pt x="832361" y="290340"/>
                  </a:moveTo>
                  <a:cubicBezTo>
                    <a:pt x="1343589" y="-35105"/>
                    <a:pt x="1987032" y="-90608"/>
                    <a:pt x="2548697" y="142290"/>
                  </a:cubicBezTo>
                  <a:cubicBezTo>
                    <a:pt x="3124476" y="381040"/>
                    <a:pt x="3535903" y="890238"/>
                    <a:pt x="3639990" y="1492918"/>
                  </a:cubicBezTo>
                </a:path>
              </a:pathLst>
            </a:custGeom>
            <a:grpFill/>
            <a:ln w="28575" cap="flat" cmpd="sng">
              <a:solidFill>
                <a:schemeClr val="bg1">
                  <a:alpha val="65097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1" name="任意多边形 47">
              <a:extLst>
                <a:ext uri="{FF2B5EF4-FFF2-40B4-BE49-F238E27FC236}">
                  <a16:creationId xmlns:a16="http://schemas.microsoft.com/office/drawing/2014/main" id="{A6DD050C-AE36-42A5-82B9-AE1427514EB2}"/>
                </a:ext>
              </a:extLst>
            </p:cNvPr>
            <p:cNvSpPr>
              <a:spLocks/>
            </p:cNvSpPr>
            <p:nvPr/>
          </p:nvSpPr>
          <p:spPr bwMode="auto">
            <a:xfrm rot="-516691">
              <a:off x="328764" y="114530"/>
              <a:ext cx="2082121" cy="582557"/>
            </a:xfrm>
            <a:custGeom>
              <a:avLst/>
              <a:gdLst>
                <a:gd name="T0" fmla="*/ 540725 w 1257300"/>
                <a:gd name="T1" fmla="*/ 1597618 h 351780"/>
                <a:gd name="T2" fmla="*/ 0 w 1257300"/>
                <a:gd name="T3" fmla="*/ 1489470 h 351780"/>
                <a:gd name="T4" fmla="*/ 5710052 w 1257300"/>
                <a:gd name="T5" fmla="*/ 440463 h 351780"/>
                <a:gd name="T6" fmla="*/ 4947627 w 1257300"/>
                <a:gd name="T7" fmla="*/ 666996 h 351780"/>
                <a:gd name="T8" fmla="*/ 540725 w 1257300"/>
                <a:gd name="T9" fmla="*/ 1597618 h 35178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57300" h="351780">
                  <a:moveTo>
                    <a:pt x="119063" y="351780"/>
                  </a:moveTo>
                  <a:lnTo>
                    <a:pt x="0" y="327967"/>
                  </a:lnTo>
                  <a:cubicBezTo>
                    <a:pt x="545307" y="-115739"/>
                    <a:pt x="887087" y="-17680"/>
                    <a:pt x="1257300" y="96986"/>
                  </a:cubicBezTo>
                  <a:lnTo>
                    <a:pt x="1089421" y="146866"/>
                  </a:lnTo>
                  <a:cubicBezTo>
                    <a:pt x="669815" y="-40707"/>
                    <a:pt x="264319" y="217636"/>
                    <a:pt x="119063" y="3517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3075" name="组合 52">
            <a:extLst>
              <a:ext uri="{FF2B5EF4-FFF2-40B4-BE49-F238E27FC236}">
                <a16:creationId xmlns:a16="http://schemas.microsoft.com/office/drawing/2014/main" id="{2305C7C1-417D-48F7-9E4F-ECE883E66A1C}"/>
              </a:ext>
            </a:extLst>
          </p:cNvPr>
          <p:cNvGrpSpPr>
            <a:grpSpLocks/>
          </p:cNvGrpSpPr>
          <p:nvPr/>
        </p:nvGrpSpPr>
        <p:grpSpPr bwMode="auto">
          <a:xfrm rot="204020">
            <a:off x="3852863" y="1543050"/>
            <a:ext cx="4316412" cy="4216400"/>
            <a:chOff x="0" y="0"/>
            <a:chExt cx="3665546" cy="3581917"/>
          </a:xfrm>
          <a:solidFill>
            <a:schemeClr val="accent6"/>
          </a:solidFill>
        </p:grpSpPr>
        <p:sp>
          <p:nvSpPr>
            <p:cNvPr id="3088" name="弧形 48">
              <a:extLst>
                <a:ext uri="{FF2B5EF4-FFF2-40B4-BE49-F238E27FC236}">
                  <a16:creationId xmlns:a16="http://schemas.microsoft.com/office/drawing/2014/main" id="{C90AA59F-7C80-4B34-813C-A87867E646D1}"/>
                </a:ext>
              </a:extLst>
            </p:cNvPr>
            <p:cNvSpPr>
              <a:spLocks/>
            </p:cNvSpPr>
            <p:nvPr/>
          </p:nvSpPr>
          <p:spPr bwMode="auto">
            <a:xfrm rot="9311256">
              <a:off x="0" y="0"/>
              <a:ext cx="3665546" cy="3581917"/>
            </a:xfrm>
            <a:custGeom>
              <a:avLst/>
              <a:gdLst>
                <a:gd name="T0" fmla="*/ 832361 w 3665546"/>
                <a:gd name="T1" fmla="*/ 290340 h 3581917"/>
                <a:gd name="T2" fmla="*/ 2548697 w 3665546"/>
                <a:gd name="T3" fmla="*/ 142290 h 3581917"/>
                <a:gd name="T4" fmla="*/ 3639990 w 3665546"/>
                <a:gd name="T5" fmla="*/ 1492918 h 3581917"/>
                <a:gd name="T6" fmla="*/ 1832773 w 3665546"/>
                <a:gd name="T7" fmla="*/ 1790959 h 3581917"/>
                <a:gd name="T8" fmla="*/ 832361 w 3665546"/>
                <a:gd name="T9" fmla="*/ 290340 h 3581917"/>
                <a:gd name="T10" fmla="*/ 832361 w 3665546"/>
                <a:gd name="T11" fmla="*/ 290340 h 3581917"/>
                <a:gd name="T12" fmla="*/ 2548697 w 3665546"/>
                <a:gd name="T13" fmla="*/ 142290 h 3581917"/>
                <a:gd name="T14" fmla="*/ 3639990 w 3665546"/>
                <a:gd name="T15" fmla="*/ 1492918 h 358191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665546" h="3581917" stroke="0">
                  <a:moveTo>
                    <a:pt x="832361" y="290340"/>
                  </a:moveTo>
                  <a:cubicBezTo>
                    <a:pt x="1343589" y="-35105"/>
                    <a:pt x="1987032" y="-90608"/>
                    <a:pt x="2548697" y="142290"/>
                  </a:cubicBezTo>
                  <a:cubicBezTo>
                    <a:pt x="3124476" y="381040"/>
                    <a:pt x="3535903" y="890238"/>
                    <a:pt x="3639990" y="1492918"/>
                  </a:cubicBezTo>
                  <a:lnTo>
                    <a:pt x="1832773" y="1790959"/>
                  </a:lnTo>
                  <a:lnTo>
                    <a:pt x="832361" y="290340"/>
                  </a:lnTo>
                  <a:close/>
                </a:path>
                <a:path w="3665546" h="3581917" fill="none">
                  <a:moveTo>
                    <a:pt x="832361" y="290340"/>
                  </a:moveTo>
                  <a:cubicBezTo>
                    <a:pt x="1343589" y="-35105"/>
                    <a:pt x="1987032" y="-90608"/>
                    <a:pt x="2548697" y="142290"/>
                  </a:cubicBezTo>
                  <a:cubicBezTo>
                    <a:pt x="3124476" y="381040"/>
                    <a:pt x="3535903" y="890238"/>
                    <a:pt x="3639990" y="1492918"/>
                  </a:cubicBezTo>
                </a:path>
              </a:pathLst>
            </a:custGeom>
            <a:grpFill/>
            <a:ln w="28575" cap="flat" cmpd="sng">
              <a:solidFill>
                <a:schemeClr val="bg1">
                  <a:alpha val="65097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9" name="任意多边形 49">
              <a:extLst>
                <a:ext uri="{FF2B5EF4-FFF2-40B4-BE49-F238E27FC236}">
                  <a16:creationId xmlns:a16="http://schemas.microsoft.com/office/drawing/2014/main" id="{ED39673E-6852-49C4-92F2-62612E25E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244" y="2115229"/>
              <a:ext cx="1627269" cy="1430128"/>
            </a:xfrm>
            <a:custGeom>
              <a:avLst/>
              <a:gdLst>
                <a:gd name="T0" fmla="*/ 106896 w 1120775"/>
                <a:gd name="T1" fmla="*/ 3488757 h 866775"/>
                <a:gd name="T2" fmla="*/ 0 w 1120775"/>
                <a:gd name="T3" fmla="*/ 3893246 h 866775"/>
                <a:gd name="T4" fmla="*/ 3430372 w 1120775"/>
                <a:gd name="T5" fmla="*/ 0 h 866775"/>
                <a:gd name="T6" fmla="*/ 3119404 w 1120775"/>
                <a:gd name="T7" fmla="*/ 0 h 866775"/>
                <a:gd name="T8" fmla="*/ 106896 w 1120775"/>
                <a:gd name="T9" fmla="*/ 3488757 h 8667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20775" h="866775">
                  <a:moveTo>
                    <a:pt x="34925" y="776721"/>
                  </a:moveTo>
                  <a:lnTo>
                    <a:pt x="0" y="866775"/>
                  </a:lnTo>
                  <a:cubicBezTo>
                    <a:pt x="144140" y="844044"/>
                    <a:pt x="804697" y="761709"/>
                    <a:pt x="1120775" y="0"/>
                  </a:cubicBezTo>
                  <a:lnTo>
                    <a:pt x="1019175" y="0"/>
                  </a:lnTo>
                  <a:cubicBezTo>
                    <a:pt x="702778" y="711823"/>
                    <a:pt x="86783" y="765057"/>
                    <a:pt x="34925" y="7767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pic>
        <p:nvPicPr>
          <p:cNvPr id="3076" name="直接连接符 51">
            <a:extLst>
              <a:ext uri="{FF2B5EF4-FFF2-40B4-BE49-F238E27FC236}">
                <a16:creationId xmlns:a16="http://schemas.microsoft.com/office/drawing/2014/main" id="{E5816A1F-B8F3-4DCD-9341-555A586EEBF8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725" y="4017963"/>
            <a:ext cx="6950075" cy="301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3077" name="矩形 54">
            <a:extLst>
              <a:ext uri="{FF2B5EF4-FFF2-40B4-BE49-F238E27FC236}">
                <a16:creationId xmlns:a16="http://schemas.microsoft.com/office/drawing/2014/main" id="{36FDA53D-FB4E-410F-BF90-79C70C8FD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5888" y="4229100"/>
            <a:ext cx="1689100" cy="5397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3078" name="矩形 56">
            <a:extLst>
              <a:ext uri="{FF2B5EF4-FFF2-40B4-BE49-F238E27FC236}">
                <a16:creationId xmlns:a16="http://schemas.microsoft.com/office/drawing/2014/main" id="{4F06A542-45F1-4050-BC1B-BAB71536F2A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095875" y="4229100"/>
            <a:ext cx="57150" cy="5397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3079" name="矩形 57">
            <a:extLst>
              <a:ext uri="{FF2B5EF4-FFF2-40B4-BE49-F238E27FC236}">
                <a16:creationId xmlns:a16="http://schemas.microsoft.com/office/drawing/2014/main" id="{E5C010C1-E43E-44AC-A69B-BC2885F03CB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011738" y="4229100"/>
            <a:ext cx="57150" cy="5397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3080" name="矩形 58">
            <a:extLst>
              <a:ext uri="{FF2B5EF4-FFF2-40B4-BE49-F238E27FC236}">
                <a16:creationId xmlns:a16="http://schemas.microsoft.com/office/drawing/2014/main" id="{71379CAE-B488-419C-8D42-F9AE61D981D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926013" y="4229100"/>
            <a:ext cx="55562" cy="5397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3081" name="矩形 59">
            <a:extLst>
              <a:ext uri="{FF2B5EF4-FFF2-40B4-BE49-F238E27FC236}">
                <a16:creationId xmlns:a16="http://schemas.microsoft.com/office/drawing/2014/main" id="{ED88E341-8E55-4F84-9364-DEA19CBA93D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833938" y="4229100"/>
            <a:ext cx="55562" cy="5397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3082" name="组合 64">
            <a:extLst>
              <a:ext uri="{FF2B5EF4-FFF2-40B4-BE49-F238E27FC236}">
                <a16:creationId xmlns:a16="http://schemas.microsoft.com/office/drawing/2014/main" id="{A05E7683-EE69-491C-B381-8594B817DBD0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927850" y="4229100"/>
            <a:ext cx="320675" cy="539750"/>
            <a:chOff x="0" y="0"/>
            <a:chExt cx="319817" cy="539471"/>
          </a:xfrm>
          <a:solidFill>
            <a:schemeClr val="accent6"/>
          </a:solidFill>
        </p:grpSpPr>
        <p:sp>
          <p:nvSpPr>
            <p:cNvPr id="3084" name="矩形 60">
              <a:extLst>
                <a:ext uri="{FF2B5EF4-FFF2-40B4-BE49-F238E27FC236}">
                  <a16:creationId xmlns:a16="http://schemas.microsoft.com/office/drawing/2014/main" id="{B3286DD8-F234-410A-A77C-2D616B158C6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263144" y="0"/>
              <a:ext cx="56673" cy="539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3085" name="矩形 61">
              <a:extLst>
                <a:ext uri="{FF2B5EF4-FFF2-40B4-BE49-F238E27FC236}">
                  <a16:creationId xmlns:a16="http://schemas.microsoft.com/office/drawing/2014/main" id="{A114E6F0-33E5-48DD-AFD7-C3D7D0FACFB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78373" y="0"/>
              <a:ext cx="56673" cy="539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3086" name="矩形 62">
              <a:extLst>
                <a:ext uri="{FF2B5EF4-FFF2-40B4-BE49-F238E27FC236}">
                  <a16:creationId xmlns:a16="http://schemas.microsoft.com/office/drawing/2014/main" id="{1871F18B-B823-4BC5-9572-62C61C9E7B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92387" y="0"/>
              <a:ext cx="56673" cy="539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3087" name="矩形 63">
              <a:extLst>
                <a:ext uri="{FF2B5EF4-FFF2-40B4-BE49-F238E27FC236}">
                  <a16:creationId xmlns:a16="http://schemas.microsoft.com/office/drawing/2014/main" id="{7FFEDDE1-55F0-4EA0-B0B7-31377F5DFD1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0" y="0"/>
              <a:ext cx="56673" cy="539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3083" name="文本框 92">
            <a:extLst>
              <a:ext uri="{FF2B5EF4-FFF2-40B4-BE49-F238E27FC236}">
                <a16:creationId xmlns:a16="http://schemas.microsoft.com/office/drawing/2014/main" id="{2DE91996-9F5E-4FB7-8241-55BA2CA563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25" y="3094038"/>
            <a:ext cx="5129213" cy="9239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5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大数据平台架构</a:t>
            </a:r>
            <a:endParaRPr lang="zh-CN" altLang="zh-CN" sz="5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0A826D-4FFB-4A5A-B72B-6069D463EAF9}"/>
              </a:ext>
            </a:extLst>
          </p:cNvPr>
          <p:cNvSpPr txBox="1"/>
          <p:nvPr/>
        </p:nvSpPr>
        <p:spPr>
          <a:xfrm>
            <a:off x="3267811" y="4137908"/>
            <a:ext cx="290493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小组成员：</a:t>
            </a:r>
            <a:endParaRPr lang="en-US" altLang="zh-CN" sz="2000" dirty="0"/>
          </a:p>
          <a:p>
            <a:r>
              <a:rPr lang="zh-CN" altLang="en-US" sz="1400" dirty="0"/>
              <a:t>康驻关</a:t>
            </a:r>
            <a:endParaRPr lang="en-US" altLang="zh-CN" sz="1400" dirty="0"/>
          </a:p>
          <a:p>
            <a:r>
              <a:rPr lang="zh-CN" altLang="en-US" sz="1400" dirty="0"/>
              <a:t>戴云鹏</a:t>
            </a:r>
            <a:endParaRPr lang="en-US" altLang="zh-CN" sz="1400" dirty="0"/>
          </a:p>
          <a:p>
            <a:r>
              <a:rPr lang="zh-CN" altLang="en-US" sz="1400" dirty="0"/>
              <a:t>滕博文</a:t>
            </a:r>
            <a:endParaRPr lang="en-US" altLang="zh-CN" sz="1400" dirty="0"/>
          </a:p>
          <a:p>
            <a:r>
              <a:rPr lang="zh-CN" altLang="en-US" sz="1400" dirty="0"/>
              <a:t>赵晋锋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http://www.36dsj.com/wp-content/uploads/2014/07/251-489x429.png">
            <a:extLst>
              <a:ext uri="{FF2B5EF4-FFF2-40B4-BE49-F238E27FC236}">
                <a16:creationId xmlns:a16="http://schemas.microsoft.com/office/drawing/2014/main" id="{2B17FA5D-8BF4-43C7-8889-26B553E29C15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95197" y="1292581"/>
            <a:ext cx="7401606" cy="5472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A453509-C7EB-4BB2-A388-03F2434A4C98}"/>
              </a:ext>
            </a:extLst>
          </p:cNvPr>
          <p:cNvSpPr/>
          <p:nvPr/>
        </p:nvSpPr>
        <p:spPr>
          <a:xfrm>
            <a:off x="378442" y="274647"/>
            <a:ext cx="10112577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京东基于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Samza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的流式计算实践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架构</a:t>
            </a:r>
            <a:endParaRPr lang="zh-CN" altLang="zh-CN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10508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0C62B547-61ED-418C-87A6-C29915415BA6}"/>
              </a:ext>
            </a:extLst>
          </p:cNvPr>
          <p:cNvSpPr txBox="1"/>
          <p:nvPr/>
        </p:nvSpPr>
        <p:spPr>
          <a:xfrm>
            <a:off x="261257" y="317241"/>
            <a:ext cx="583474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Hadoop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生态架构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DC46502-6AEF-463C-BADF-43255AFD0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671" y="1129957"/>
            <a:ext cx="8392657" cy="565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41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http://www.36dsj.com/wp-content/uploads/2014/07/45-600x380.png">
            <a:extLst>
              <a:ext uri="{FF2B5EF4-FFF2-40B4-BE49-F238E27FC236}">
                <a16:creationId xmlns:a16="http://schemas.microsoft.com/office/drawing/2014/main" id="{B0D50567-B776-4999-8D94-FEA14F22627E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05510" y="1188576"/>
            <a:ext cx="7980979" cy="4792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ABF6F1D-D23B-40F5-923B-0C4106B54A5C}"/>
              </a:ext>
            </a:extLst>
          </p:cNvPr>
          <p:cNvSpPr txBox="1"/>
          <p:nvPr/>
        </p:nvSpPr>
        <p:spPr>
          <a:xfrm>
            <a:off x="261257" y="195943"/>
            <a:ext cx="6110046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Hadoop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三大核心设计</a:t>
            </a:r>
          </a:p>
        </p:txBody>
      </p:sp>
    </p:spTree>
    <p:extLst>
      <p:ext uri="{BB962C8B-B14F-4D97-AF65-F5344CB8AC3E}">
        <p14:creationId xmlns:p14="http://schemas.microsoft.com/office/powerpoint/2010/main" val="2202858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8AD1EAB-51CD-4C65-A56C-FB50D2EA3993}"/>
              </a:ext>
            </a:extLst>
          </p:cNvPr>
          <p:cNvSpPr txBox="1"/>
          <p:nvPr/>
        </p:nvSpPr>
        <p:spPr>
          <a:xfrm>
            <a:off x="307910" y="195943"/>
            <a:ext cx="3546335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HDFS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介绍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568466D-E79D-4825-A507-40C8CC803582}"/>
              </a:ext>
            </a:extLst>
          </p:cNvPr>
          <p:cNvSpPr/>
          <p:nvPr/>
        </p:nvSpPr>
        <p:spPr>
          <a:xfrm>
            <a:off x="307909" y="1093342"/>
            <a:ext cx="111314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设计思想</a:t>
            </a:r>
          </a:p>
          <a:p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分而治之：将大文件、大批量文件，分布式存放在大量服务器上，</a:t>
            </a: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以便于采取分而治之的方式对海量数据进行运算分析</a:t>
            </a: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8BCF02-6E26-4A67-9C93-821FF78DCD70}"/>
              </a:ext>
            </a:extLst>
          </p:cNvPr>
          <p:cNvSpPr/>
          <p:nvPr/>
        </p:nvSpPr>
        <p:spPr>
          <a:xfrm>
            <a:off x="307909" y="2017657"/>
            <a:ext cx="107955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首先，它是一个文件系统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，用于存储文件，通过统一的命名空间——目录树来定位文件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其次，它是分布式的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，由很多服务器联合起来实现其功能，集群中的服务器有各自的角色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790381-A07A-4A48-9ABB-16530B439589}"/>
              </a:ext>
            </a:extLst>
          </p:cNvPr>
          <p:cNvSpPr/>
          <p:nvPr/>
        </p:nvSpPr>
        <p:spPr>
          <a:xfrm>
            <a:off x="307909" y="3666875"/>
            <a:ext cx="1172858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HDFS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中的文件在物理上是</a:t>
            </a: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分块存储（</a:t>
            </a: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，块的大小可以通过配置参数来规定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HDFS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文件系统会给客户端提供一个</a:t>
            </a: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统一的抽象目录树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，客户端通过路径来访问文件，形如：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hdfs://namenode:port/dir-a/dir-b/dir-c/file.data;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目录结构及文件分块信息</a:t>
            </a: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元数据</a:t>
            </a:r>
            <a:r>
              <a:rPr lang="en-US" altLang="zh-CN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的管理由</a:t>
            </a:r>
            <a:r>
              <a:rPr lang="en-US" altLang="zh-CN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namenode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节点承担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文件的各个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的存储管理由</a:t>
            </a:r>
            <a:r>
              <a:rPr lang="en-US" altLang="zh-CN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datanode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节点承担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HDFS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是设计成适应一次写入，多次读出的场景，且不支持文件的修改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333E64E-9B7E-48E0-AFC6-E1CBAD2C77F8}"/>
              </a:ext>
            </a:extLst>
          </p:cNvPr>
          <p:cNvSpPr/>
          <p:nvPr/>
        </p:nvSpPr>
        <p:spPr>
          <a:xfrm>
            <a:off x="307911" y="3119265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重要特性</a:t>
            </a:r>
            <a:endParaRPr lang="zh-CN" altLang="zh-CN" kern="100" dirty="0">
              <a:solidFill>
                <a:srgbClr val="FF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463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0531E41-9090-421A-8C30-DFD64E19CACC}"/>
              </a:ext>
            </a:extLst>
          </p:cNvPr>
          <p:cNvSpPr txBox="1"/>
          <p:nvPr/>
        </p:nvSpPr>
        <p:spPr>
          <a:xfrm>
            <a:off x="307910" y="195943"/>
            <a:ext cx="4237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HDFS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工作流程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E2759F3-E6DA-4889-ACF4-5EA3BD383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970" y="1531095"/>
            <a:ext cx="6468059" cy="485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27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7556165-E596-4617-BDDC-D1E707CABEBF}"/>
              </a:ext>
            </a:extLst>
          </p:cNvPr>
          <p:cNvSpPr/>
          <p:nvPr/>
        </p:nvSpPr>
        <p:spPr>
          <a:xfrm>
            <a:off x="0" y="123082"/>
            <a:ext cx="6121320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HDFS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文件数据上传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7C7EA27-2156-40C1-87D7-915413CB2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0" y="824813"/>
            <a:ext cx="12195330" cy="592596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71DD8B6-B435-4DB9-8F36-8B68C1CCCAE1}"/>
              </a:ext>
            </a:extLst>
          </p:cNvPr>
          <p:cNvSpPr txBox="1"/>
          <p:nvPr/>
        </p:nvSpPr>
        <p:spPr>
          <a:xfrm>
            <a:off x="5589037" y="970303"/>
            <a:ext cx="15955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 err="1"/>
              <a:t>NameNode</a:t>
            </a:r>
            <a:endParaRPr lang="zh-CN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447112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88DECF9-AD0A-426E-8640-F889BAF7C9D6}"/>
              </a:ext>
            </a:extLst>
          </p:cNvPr>
          <p:cNvSpPr txBox="1"/>
          <p:nvPr/>
        </p:nvSpPr>
        <p:spPr>
          <a:xfrm>
            <a:off x="143998" y="231669"/>
            <a:ext cx="5802915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HDFS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文件数据读取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A713AAC-8C91-439C-9EDA-2AC6AB294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94"/>
            <a:ext cx="12192000" cy="546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893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1CABEA5-6481-4F68-AB6A-96E05EEC19CA}"/>
              </a:ext>
            </a:extLst>
          </p:cNvPr>
          <p:cNvSpPr txBox="1"/>
          <p:nvPr/>
        </p:nvSpPr>
        <p:spPr>
          <a:xfrm>
            <a:off x="121297" y="247667"/>
            <a:ext cx="615029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MapReduce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介绍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1634A2-FBBE-415C-8142-F586EC313BF0}"/>
              </a:ext>
            </a:extLst>
          </p:cNvPr>
          <p:cNvSpPr/>
          <p:nvPr/>
        </p:nvSpPr>
        <p:spPr>
          <a:xfrm>
            <a:off x="121297" y="1029697"/>
            <a:ext cx="119020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endParaRPr lang="en-US" altLang="zh-CN" dirty="0"/>
          </a:p>
          <a:p>
            <a:pPr>
              <a:spcBef>
                <a:spcPct val="0"/>
              </a:spcBef>
            </a:pPr>
            <a:r>
              <a:rPr lang="en-US" altLang="zh-CN" dirty="0"/>
              <a:t>MapReduce</a:t>
            </a:r>
            <a:r>
              <a:rPr lang="zh-CN" altLang="en-US" dirty="0"/>
              <a:t>将复杂的、运行于大规模集群上的并行计算过程高度地抽象到了两个函数：</a:t>
            </a:r>
            <a:r>
              <a:rPr lang="en-US" altLang="zh-CN" dirty="0"/>
              <a:t>Map</a:t>
            </a:r>
            <a:r>
              <a:rPr lang="zh-CN" altLang="en-US" dirty="0"/>
              <a:t>和</a:t>
            </a:r>
            <a:r>
              <a:rPr lang="en-US" altLang="zh-CN" dirty="0"/>
              <a:t>Reduce</a:t>
            </a:r>
          </a:p>
          <a:p>
            <a:pPr>
              <a:spcBef>
                <a:spcPct val="0"/>
              </a:spcBef>
            </a:pPr>
            <a:r>
              <a:rPr lang="zh-CN" altLang="en-US" dirty="0"/>
              <a:t>编程容易，不需要掌握分布式并行编程细节，也可以很容易把自己的程序运行在分布式系统上，完成海量数据的计算</a:t>
            </a:r>
            <a:endParaRPr lang="en-US" altLang="zh-CN" dirty="0"/>
          </a:p>
          <a:p>
            <a:pPr>
              <a:spcBef>
                <a:spcPct val="0"/>
              </a:spcBef>
            </a:pPr>
            <a:endParaRPr lang="en-US" altLang="zh-CN" dirty="0"/>
          </a:p>
          <a:p>
            <a:pPr>
              <a:spcBef>
                <a:spcPct val="0"/>
              </a:spcBef>
            </a:pPr>
            <a:endParaRPr lang="en-US" altLang="zh-CN" dirty="0"/>
          </a:p>
          <a:p>
            <a:pPr>
              <a:spcBef>
                <a:spcPct val="0"/>
              </a:spcBef>
            </a:pPr>
            <a:r>
              <a:rPr lang="en-US" altLang="zh-CN" dirty="0"/>
              <a:t>MapReduce</a:t>
            </a:r>
            <a:r>
              <a:rPr lang="zh-CN" altLang="en-US" dirty="0"/>
              <a:t>采用“</a:t>
            </a:r>
            <a:r>
              <a:rPr lang="zh-CN" altLang="en-US" b="1" dirty="0">
                <a:solidFill>
                  <a:srgbClr val="FF0000"/>
                </a:solidFill>
              </a:rPr>
              <a:t>分而治之</a:t>
            </a:r>
            <a:r>
              <a:rPr lang="zh-CN" altLang="en-US" dirty="0"/>
              <a:t>”策略，一个存储在分布式文件系统中的大规模数据集，会被切分成许多独立的分片（</a:t>
            </a:r>
            <a:r>
              <a:rPr lang="en-US" altLang="zh-CN" dirty="0"/>
              <a:t>split</a:t>
            </a:r>
            <a:r>
              <a:rPr lang="zh-CN" altLang="en-US" dirty="0"/>
              <a:t>），这些分片可以被多个</a:t>
            </a:r>
            <a:r>
              <a:rPr lang="en-US" altLang="zh-CN" dirty="0"/>
              <a:t>Map</a:t>
            </a:r>
            <a:r>
              <a:rPr lang="zh-CN" altLang="en-US" dirty="0"/>
              <a:t>任务并行处理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84D9A97-596E-4F8A-A0AF-75AF9C59B4B3}"/>
              </a:ext>
            </a:extLst>
          </p:cNvPr>
          <p:cNvSpPr/>
          <p:nvPr/>
        </p:nvSpPr>
        <p:spPr>
          <a:xfrm>
            <a:off x="121297" y="4347485"/>
            <a:ext cx="115699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）海量数据在单机上处理因为硬件资源限制，无法胜任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）而一旦将单机版程序扩展到集群来分布式运行，将极大增加程序的复杂度和开发难度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）引入</a:t>
            </a:r>
            <a:r>
              <a:rPr lang="en-US" altLang="zh-CN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mapreduce</a:t>
            </a:r>
            <a:r>
              <a:rPr lang="zh-CN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框架后，开发人员可以将绝大部分工作集中在业务逻辑的开发上，而将分布式计算中的复杂性交由框架来处理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E6889EC-2D76-4310-87CF-1758A62F354E}"/>
              </a:ext>
            </a:extLst>
          </p:cNvPr>
          <p:cNvSpPr/>
          <p:nvPr/>
        </p:nvSpPr>
        <p:spPr>
          <a:xfrm>
            <a:off x="121297" y="3796979"/>
            <a:ext cx="2692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为什么要引入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MapReduce</a:t>
            </a:r>
          </a:p>
        </p:txBody>
      </p:sp>
    </p:spTree>
    <p:extLst>
      <p:ext uri="{BB962C8B-B14F-4D97-AF65-F5344CB8AC3E}">
        <p14:creationId xmlns:p14="http://schemas.microsoft.com/office/powerpoint/2010/main" val="3812032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0C949BFE-0206-4755-AA7B-53AEBBAAE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049" y="1464742"/>
            <a:ext cx="8834638" cy="435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C05C1748-890B-4E41-903E-19A1BE8CE1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4709" y="5947096"/>
            <a:ext cx="24320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600" dirty="0"/>
              <a:t>图 </a:t>
            </a:r>
            <a:r>
              <a:rPr lang="en-US" altLang="zh-CN" sz="1600" dirty="0"/>
              <a:t> MapReduce</a:t>
            </a:r>
            <a:r>
              <a:rPr lang="zh-CN" altLang="en-US" sz="1600" dirty="0"/>
              <a:t>工作流程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8D2F44-0809-49F3-81D1-62175B1A469D}"/>
              </a:ext>
            </a:extLst>
          </p:cNvPr>
          <p:cNvSpPr txBox="1"/>
          <p:nvPr/>
        </p:nvSpPr>
        <p:spPr>
          <a:xfrm>
            <a:off x="233768" y="307409"/>
            <a:ext cx="5547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MapReduce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工作流程</a:t>
            </a:r>
          </a:p>
        </p:txBody>
      </p:sp>
    </p:spTree>
    <p:extLst>
      <p:ext uri="{BB962C8B-B14F-4D97-AF65-F5344CB8AC3E}">
        <p14:creationId xmlns:p14="http://schemas.microsoft.com/office/powerpoint/2010/main" val="3486948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F3A4657-A3B8-4EB8-8879-489394704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096"/>
            <a:ext cx="12192000" cy="599496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EF9752F-C1C9-4437-948E-D7677D080B34}"/>
              </a:ext>
            </a:extLst>
          </p:cNvPr>
          <p:cNvSpPr txBox="1"/>
          <p:nvPr/>
        </p:nvSpPr>
        <p:spPr>
          <a:xfrm>
            <a:off x="216464" y="148137"/>
            <a:ext cx="544691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MapReduce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案例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2489E8-CA96-4D0D-A0CE-F63F2BF967D1}"/>
              </a:ext>
            </a:extLst>
          </p:cNvPr>
          <p:cNvSpPr txBox="1"/>
          <p:nvPr/>
        </p:nvSpPr>
        <p:spPr>
          <a:xfrm>
            <a:off x="7623110" y="3117465"/>
            <a:ext cx="793102" cy="246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00" dirty="0" err="1">
                <a:solidFill>
                  <a:schemeClr val="accent1"/>
                </a:solidFill>
              </a:rPr>
              <a:t>i</a:t>
            </a:r>
            <a:r>
              <a:rPr lang="en-US" altLang="zh-CN" sz="1000" dirty="0">
                <a:solidFill>
                  <a:schemeClr val="accent1"/>
                </a:solidFill>
              </a:rPr>
              <a:t>-q</a:t>
            </a:r>
            <a:endParaRPr lang="zh-CN" altLang="en-US" sz="1000" dirty="0">
              <a:solidFill>
                <a:schemeClr val="accent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F36CB36-4407-433C-AC2E-5F4D1B65A20B}"/>
              </a:ext>
            </a:extLst>
          </p:cNvPr>
          <p:cNvSpPr txBox="1"/>
          <p:nvPr/>
        </p:nvSpPr>
        <p:spPr>
          <a:xfrm>
            <a:off x="8780106" y="3127836"/>
            <a:ext cx="6251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accent1"/>
                </a:solidFill>
              </a:rPr>
              <a:t>r-z</a:t>
            </a:r>
            <a:endParaRPr lang="zh-CN" altLang="en-US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99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78">
            <a:extLst>
              <a:ext uri="{FF2B5EF4-FFF2-40B4-BE49-F238E27FC236}">
                <a16:creationId xmlns:a16="http://schemas.microsoft.com/office/drawing/2014/main" id="{93C50DCA-1D07-4AE4-AC53-77FBE6571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175" y="342900"/>
            <a:ext cx="5156200" cy="584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3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CONTENTS </a:t>
            </a:r>
            <a:endParaRPr lang="zh-CN" altLang="en-US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" name="Oval 5">
            <a:extLst>
              <a:ext uri="{FF2B5EF4-FFF2-40B4-BE49-F238E27FC236}">
                <a16:creationId xmlns:a16="http://schemas.microsoft.com/office/drawing/2014/main" id="{E8D36E45-3CA0-494E-B816-9F2775321253}"/>
              </a:ext>
            </a:extLst>
          </p:cNvPr>
          <p:cNvGrpSpPr>
            <a:grpSpLocks/>
          </p:cNvGrpSpPr>
          <p:nvPr/>
        </p:nvGrpSpPr>
        <p:grpSpPr bwMode="auto">
          <a:xfrm>
            <a:off x="2106613" y="2958225"/>
            <a:ext cx="1530350" cy="1524000"/>
            <a:chOff x="0" y="0"/>
            <a:chExt cx="964" cy="960"/>
          </a:xfrm>
          <a:solidFill>
            <a:schemeClr val="accent6"/>
          </a:solidFill>
        </p:grpSpPr>
        <p:pic>
          <p:nvPicPr>
            <p:cNvPr id="4" name="Oval 5">
              <a:extLst>
                <a:ext uri="{FF2B5EF4-FFF2-40B4-BE49-F238E27FC236}">
                  <a16:creationId xmlns:a16="http://schemas.microsoft.com/office/drawing/2014/main" id="{1A7C1DF0-9F58-4B3F-8C03-789C10BF09B9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4" cy="9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 Box 5">
              <a:extLst>
                <a:ext uri="{FF2B5EF4-FFF2-40B4-BE49-F238E27FC236}">
                  <a16:creationId xmlns:a16="http://schemas.microsoft.com/office/drawing/2014/main" id="{A9D806A1-76B6-49EC-8F35-145CCA2322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" y="144"/>
              <a:ext cx="665" cy="6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id-ID" altLang="en-US" sz="180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pic>
        <p:nvPicPr>
          <p:cNvPr id="6" name="Group 48">
            <a:extLst>
              <a:ext uri="{FF2B5EF4-FFF2-40B4-BE49-F238E27FC236}">
                <a16:creationId xmlns:a16="http://schemas.microsoft.com/office/drawing/2014/main" id="{BC9A36F0-F0AC-4978-86C0-AE48D7962DBC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213" y="2801062"/>
            <a:ext cx="1828800" cy="182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grpSp>
        <p:nvGrpSpPr>
          <p:cNvPr id="11" name="Oval 5">
            <a:extLst>
              <a:ext uri="{FF2B5EF4-FFF2-40B4-BE49-F238E27FC236}">
                <a16:creationId xmlns:a16="http://schemas.microsoft.com/office/drawing/2014/main" id="{28A97F8A-2B55-4751-90FA-14673CED63AB}"/>
              </a:ext>
            </a:extLst>
          </p:cNvPr>
          <p:cNvGrpSpPr>
            <a:grpSpLocks/>
          </p:cNvGrpSpPr>
          <p:nvPr/>
        </p:nvGrpSpPr>
        <p:grpSpPr bwMode="auto">
          <a:xfrm>
            <a:off x="5337175" y="2958225"/>
            <a:ext cx="1524000" cy="1524000"/>
            <a:chOff x="0" y="0"/>
            <a:chExt cx="960" cy="960"/>
          </a:xfrm>
          <a:solidFill>
            <a:schemeClr val="accent6"/>
          </a:solidFill>
        </p:grpSpPr>
        <p:pic>
          <p:nvPicPr>
            <p:cNvPr id="12" name="Oval 5">
              <a:extLst>
                <a:ext uri="{FF2B5EF4-FFF2-40B4-BE49-F238E27FC236}">
                  <a16:creationId xmlns:a16="http://schemas.microsoft.com/office/drawing/2014/main" id="{6A719621-3015-4F5E-AD3F-854AA8446A31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0" cy="9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 Box 13">
              <a:extLst>
                <a:ext uri="{FF2B5EF4-FFF2-40B4-BE49-F238E27FC236}">
                  <a16:creationId xmlns:a16="http://schemas.microsoft.com/office/drawing/2014/main" id="{458B182D-AA9C-4F1F-AF8E-01636FC82D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6" y="144"/>
              <a:ext cx="665" cy="6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id-ID" altLang="en-US" sz="180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pic>
        <p:nvPicPr>
          <p:cNvPr id="14" name="Group 79">
            <a:extLst>
              <a:ext uri="{FF2B5EF4-FFF2-40B4-BE49-F238E27FC236}">
                <a16:creationId xmlns:a16="http://schemas.microsoft.com/office/drawing/2014/main" id="{5E49F873-14A7-4BC2-942C-32C31257A7AF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425" y="2801062"/>
            <a:ext cx="1835150" cy="182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grpSp>
        <p:nvGrpSpPr>
          <p:cNvPr id="15" name="Oval 5">
            <a:extLst>
              <a:ext uri="{FF2B5EF4-FFF2-40B4-BE49-F238E27FC236}">
                <a16:creationId xmlns:a16="http://schemas.microsoft.com/office/drawing/2014/main" id="{0A6BF45C-699F-43FC-972B-E9DA2F9AD734}"/>
              </a:ext>
            </a:extLst>
          </p:cNvPr>
          <p:cNvGrpSpPr>
            <a:grpSpLocks/>
          </p:cNvGrpSpPr>
          <p:nvPr/>
        </p:nvGrpSpPr>
        <p:grpSpPr bwMode="auto">
          <a:xfrm>
            <a:off x="8408987" y="2958225"/>
            <a:ext cx="1524000" cy="1524000"/>
            <a:chOff x="0" y="0"/>
            <a:chExt cx="960" cy="960"/>
          </a:xfrm>
          <a:solidFill>
            <a:schemeClr val="accent6"/>
          </a:solidFill>
        </p:grpSpPr>
        <p:pic>
          <p:nvPicPr>
            <p:cNvPr id="16" name="Oval 5">
              <a:extLst>
                <a:ext uri="{FF2B5EF4-FFF2-40B4-BE49-F238E27FC236}">
                  <a16:creationId xmlns:a16="http://schemas.microsoft.com/office/drawing/2014/main" id="{FC5BB060-F16F-448E-BD03-DB5B25887CCB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0" cy="9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424E9216-1692-4661-AAF7-762D2A89CA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" y="144"/>
              <a:ext cx="665" cy="6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id-ID" altLang="en-US" sz="180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pic>
        <p:nvPicPr>
          <p:cNvPr id="18" name="Group 94">
            <a:extLst>
              <a:ext uri="{FF2B5EF4-FFF2-40B4-BE49-F238E27FC236}">
                <a16:creationId xmlns:a16="http://schemas.microsoft.com/office/drawing/2014/main" id="{CD876AB8-F0C2-4003-B274-1A48FB677A9D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237" y="2801062"/>
            <a:ext cx="1835150" cy="182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20" name="AutoShape 115">
            <a:extLst>
              <a:ext uri="{FF2B5EF4-FFF2-40B4-BE49-F238E27FC236}">
                <a16:creationId xmlns:a16="http://schemas.microsoft.com/office/drawing/2014/main" id="{C326691A-2DE4-47F4-9406-C23F8949ADE4}"/>
              </a:ext>
            </a:extLst>
          </p:cNvPr>
          <p:cNvSpPr>
            <a:spLocks/>
          </p:cNvSpPr>
          <p:nvPr/>
        </p:nvSpPr>
        <p:spPr bwMode="auto">
          <a:xfrm>
            <a:off x="2428876" y="3339225"/>
            <a:ext cx="752475" cy="750887"/>
          </a:xfrm>
          <a:custGeom>
            <a:avLst/>
            <a:gdLst>
              <a:gd name="T0" fmla="*/ 899128336 w 21600"/>
              <a:gd name="T1" fmla="*/ 789848406 h 21600"/>
              <a:gd name="T2" fmla="*/ 909315629 w 21600"/>
              <a:gd name="T3" fmla="*/ 816524536 h 21600"/>
              <a:gd name="T4" fmla="*/ 899128336 w 21600"/>
              <a:gd name="T5" fmla="*/ 840974633 h 21600"/>
              <a:gd name="T6" fmla="*/ 873404561 w 21600"/>
              <a:gd name="T7" fmla="*/ 871348707 h 21600"/>
              <a:gd name="T8" fmla="*/ 842966180 w 21600"/>
              <a:gd name="T9" fmla="*/ 896850186 h 21600"/>
              <a:gd name="T10" fmla="*/ 818717464 w 21600"/>
              <a:gd name="T11" fmla="*/ 907394238 h 21600"/>
              <a:gd name="T12" fmla="*/ 791941303 w 21600"/>
              <a:gd name="T13" fmla="*/ 896639903 h 21600"/>
              <a:gd name="T14" fmla="*/ 587588602 w 21600"/>
              <a:gd name="T15" fmla="*/ 693264975 h 21600"/>
              <a:gd name="T16" fmla="*/ 487895523 w 21600"/>
              <a:gd name="T17" fmla="*/ 739560878 h 21600"/>
              <a:gd name="T18" fmla="*/ 379193473 w 21600"/>
              <a:gd name="T19" fmla="*/ 755818659 h 21600"/>
              <a:gd name="T20" fmla="*/ 232264821 w 21600"/>
              <a:gd name="T21" fmla="*/ 726369045 h 21600"/>
              <a:gd name="T22" fmla="*/ 111311850 w 21600"/>
              <a:gd name="T23" fmla="*/ 644994412 h 21600"/>
              <a:gd name="T24" fmla="*/ 29469534 w 21600"/>
              <a:gd name="T25" fmla="*/ 524590551 h 21600"/>
              <a:gd name="T26" fmla="*/ 0 w 21600"/>
              <a:gd name="T27" fmla="*/ 378056761 h 21600"/>
              <a:gd name="T28" fmla="*/ 29469534 w 21600"/>
              <a:gd name="T29" fmla="*/ 231690946 h 21600"/>
              <a:gd name="T30" fmla="*/ 111311850 w 21600"/>
              <a:gd name="T31" fmla="*/ 111119074 h 21600"/>
              <a:gd name="T32" fmla="*/ 232054093 w 21600"/>
              <a:gd name="T33" fmla="*/ 29743260 h 21600"/>
              <a:gd name="T34" fmla="*/ 379193473 w 21600"/>
              <a:gd name="T35" fmla="*/ 0 h 21600"/>
              <a:gd name="T36" fmla="*/ 525744250 w 21600"/>
              <a:gd name="T37" fmla="*/ 29743260 h 21600"/>
              <a:gd name="T38" fmla="*/ 646570066 w 21600"/>
              <a:gd name="T39" fmla="*/ 111119074 h 21600"/>
              <a:gd name="T40" fmla="*/ 728286447 w 21600"/>
              <a:gd name="T41" fmla="*/ 231690946 h 21600"/>
              <a:gd name="T42" fmla="*/ 757924312 w 21600"/>
              <a:gd name="T43" fmla="*/ 378056761 h 21600"/>
              <a:gd name="T44" fmla="*/ 741632114 w 21600"/>
              <a:gd name="T45" fmla="*/ 486865223 h 21600"/>
              <a:gd name="T46" fmla="*/ 695238268 w 21600"/>
              <a:gd name="T47" fmla="*/ 585927242 h 21600"/>
              <a:gd name="T48" fmla="*/ 899128336 w 21600"/>
              <a:gd name="T49" fmla="*/ 789848406 h 21600"/>
              <a:gd name="T50" fmla="*/ 151391351 w 21600"/>
              <a:gd name="T51" fmla="*/ 378056761 h 21600"/>
              <a:gd name="T52" fmla="*/ 169578776 w 21600"/>
              <a:gd name="T53" fmla="*/ 467035167 h 21600"/>
              <a:gd name="T54" fmla="*/ 218624853 w 21600"/>
              <a:gd name="T55" fmla="*/ 538579958 h 21600"/>
              <a:gd name="T56" fmla="*/ 290826048 w 21600"/>
              <a:gd name="T57" fmla="*/ 586850520 h 21600"/>
              <a:gd name="T58" fmla="*/ 379067503 w 21600"/>
              <a:gd name="T59" fmla="*/ 604663611 h 21600"/>
              <a:gd name="T60" fmla="*/ 466972329 w 21600"/>
              <a:gd name="T61" fmla="*/ 586850520 h 21600"/>
              <a:gd name="T62" fmla="*/ 538920400 w 21600"/>
              <a:gd name="T63" fmla="*/ 538579958 h 21600"/>
              <a:gd name="T64" fmla="*/ 587925265 w 21600"/>
              <a:gd name="T65" fmla="*/ 467035167 h 21600"/>
              <a:gd name="T66" fmla="*/ 606153902 w 21600"/>
              <a:gd name="T67" fmla="*/ 378056761 h 21600"/>
              <a:gd name="T68" fmla="*/ 587925265 w 21600"/>
              <a:gd name="T69" fmla="*/ 290379892 h 21600"/>
              <a:gd name="T70" fmla="*/ 538920400 w 21600"/>
              <a:gd name="T71" fmla="*/ 218120854 h 21600"/>
              <a:gd name="T72" fmla="*/ 466972329 w 21600"/>
              <a:gd name="T73" fmla="*/ 169388670 h 21600"/>
              <a:gd name="T74" fmla="*/ 379067503 w 21600"/>
              <a:gd name="T75" fmla="*/ 151449910 h 21600"/>
              <a:gd name="T76" fmla="*/ 290826048 w 21600"/>
              <a:gd name="T77" fmla="*/ 169388670 h 21600"/>
              <a:gd name="T78" fmla="*/ 218624853 w 21600"/>
              <a:gd name="T79" fmla="*/ 218120854 h 21600"/>
              <a:gd name="T80" fmla="*/ 169578776 w 21600"/>
              <a:gd name="T81" fmla="*/ 290379892 h 21600"/>
              <a:gd name="T82" fmla="*/ 151391351 w 21600"/>
              <a:gd name="T83" fmla="*/ 378056761 h 21600"/>
              <a:gd name="T84" fmla="*/ 379193473 w 21600"/>
              <a:gd name="T85" fmla="*/ 234883781 h 21600"/>
              <a:gd name="T86" fmla="*/ 398812377 w 21600"/>
              <a:gd name="T87" fmla="*/ 243033825 h 21600"/>
              <a:gd name="T88" fmla="*/ 407022019 w 21600"/>
              <a:gd name="T89" fmla="*/ 263787159 h 21600"/>
              <a:gd name="T90" fmla="*/ 398812377 w 21600"/>
              <a:gd name="T91" fmla="*/ 283363409 h 21600"/>
              <a:gd name="T92" fmla="*/ 379193473 w 21600"/>
              <a:gd name="T93" fmla="*/ 291682611 h 21600"/>
              <a:gd name="T94" fmla="*/ 317938872 w 21600"/>
              <a:gd name="T95" fmla="*/ 316594365 h 21600"/>
              <a:gd name="T96" fmla="*/ 292594156 w 21600"/>
              <a:gd name="T97" fmla="*/ 377931091 h 21600"/>
              <a:gd name="T98" fmla="*/ 284384514 w 21600"/>
              <a:gd name="T99" fmla="*/ 397634227 h 21600"/>
              <a:gd name="T100" fmla="*/ 264766794 w 21600"/>
              <a:gd name="T101" fmla="*/ 405699657 h 21600"/>
              <a:gd name="T102" fmla="*/ 243590510 w 21600"/>
              <a:gd name="T103" fmla="*/ 397634227 h 21600"/>
              <a:gd name="T104" fmla="*/ 235717497 w 21600"/>
              <a:gd name="T105" fmla="*/ 377931091 h 21600"/>
              <a:gd name="T106" fmla="*/ 246790062 w 21600"/>
              <a:gd name="T107" fmla="*/ 322896602 h 21600"/>
              <a:gd name="T108" fmla="*/ 277733436 w 21600"/>
              <a:gd name="T109" fmla="*/ 276852072 h 21600"/>
              <a:gd name="T110" fmla="*/ 323158471 w 21600"/>
              <a:gd name="T111" fmla="*/ 246016341 h 21600"/>
              <a:gd name="T112" fmla="*/ 379193473 w 21600"/>
              <a:gd name="T113" fmla="*/ 234883781 h 21600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19048" tIns="19048" rIns="19048" bIns="19048" anchor="ctr"/>
          <a:lstStyle/>
          <a:p>
            <a:endParaRPr lang="zh-CN" altLang="en-US"/>
          </a:p>
        </p:txBody>
      </p:sp>
      <p:sp>
        <p:nvSpPr>
          <p:cNvPr id="21" name="AutoShape 19">
            <a:extLst>
              <a:ext uri="{FF2B5EF4-FFF2-40B4-BE49-F238E27FC236}">
                <a16:creationId xmlns:a16="http://schemas.microsoft.com/office/drawing/2014/main" id="{3AA36245-B3B4-498C-A256-5427618CD25C}"/>
              </a:ext>
            </a:extLst>
          </p:cNvPr>
          <p:cNvSpPr>
            <a:spLocks/>
          </p:cNvSpPr>
          <p:nvPr/>
        </p:nvSpPr>
        <p:spPr bwMode="auto">
          <a:xfrm>
            <a:off x="5743575" y="3343987"/>
            <a:ext cx="663575" cy="663575"/>
          </a:xfrm>
          <a:custGeom>
            <a:avLst/>
            <a:gdLst>
              <a:gd name="T0" fmla="*/ 626242086 w 21600"/>
              <a:gd name="T1" fmla="*/ 273078502 h 21579"/>
              <a:gd name="T2" fmla="*/ 615196051 w 21600"/>
              <a:gd name="T3" fmla="*/ 311055632 h 21579"/>
              <a:gd name="T4" fmla="*/ 587506387 w 21600"/>
              <a:gd name="T5" fmla="*/ 332282929 h 21579"/>
              <a:gd name="T6" fmla="*/ 587506387 w 21600"/>
              <a:gd name="T7" fmla="*/ 482998004 h 21579"/>
              <a:gd name="T8" fmla="*/ 572023616 w 21600"/>
              <a:gd name="T9" fmla="*/ 527139626 h 21579"/>
              <a:gd name="T10" fmla="*/ 535200917 w 21600"/>
              <a:gd name="T11" fmla="*/ 545460095 h 21579"/>
              <a:gd name="T12" fmla="*/ 479474257 w 21600"/>
              <a:gd name="T13" fmla="*/ 491547356 h 21579"/>
              <a:gd name="T14" fmla="*/ 409280341 w 21600"/>
              <a:gd name="T15" fmla="*/ 443567461 h 21579"/>
              <a:gd name="T16" fmla="*/ 331952380 w 21600"/>
              <a:gd name="T17" fmla="*/ 406201229 h 21579"/>
              <a:gd name="T18" fmla="*/ 254799928 w 21600"/>
              <a:gd name="T19" fmla="*/ 385788095 h 21579"/>
              <a:gd name="T20" fmla="*/ 231024128 w 21600"/>
              <a:gd name="T21" fmla="*/ 402101019 h 21579"/>
              <a:gd name="T22" fmla="*/ 218469903 w 21600"/>
              <a:gd name="T23" fmla="*/ 427632804 h 21579"/>
              <a:gd name="T24" fmla="*/ 217745070 w 21600"/>
              <a:gd name="T25" fmla="*/ 456478990 h 21579"/>
              <a:gd name="T26" fmla="*/ 230387065 w 21600"/>
              <a:gd name="T27" fmla="*/ 482998004 h 21579"/>
              <a:gd name="T28" fmla="*/ 222587632 w 21600"/>
              <a:gd name="T29" fmla="*/ 513909424 h 21579"/>
              <a:gd name="T30" fmla="*/ 229546168 w 21600"/>
              <a:gd name="T31" fmla="*/ 541039306 h 21579"/>
              <a:gd name="T32" fmla="*/ 246362510 w 21600"/>
              <a:gd name="T33" fmla="*/ 566134213 h 21579"/>
              <a:gd name="T34" fmla="*/ 268803787 w 21600"/>
              <a:gd name="T35" fmla="*/ 590037642 h 21579"/>
              <a:gd name="T36" fmla="*/ 245145004 w 21600"/>
              <a:gd name="T37" fmla="*/ 616818593 h 21579"/>
              <a:gd name="T38" fmla="*/ 209104740 w 21600"/>
              <a:gd name="T39" fmla="*/ 627228932 h 21579"/>
              <a:gd name="T40" fmla="*/ 171558192 w 21600"/>
              <a:gd name="T41" fmla="*/ 622954733 h 21579"/>
              <a:gd name="T42" fmla="*/ 142737870 w 21600"/>
              <a:gd name="T43" fmla="*/ 605129753 h 21579"/>
              <a:gd name="T44" fmla="*/ 129110559 w 21600"/>
              <a:gd name="T45" fmla="*/ 554096441 h 21579"/>
              <a:gd name="T46" fmla="*/ 116903667 w 21600"/>
              <a:gd name="T47" fmla="*/ 500853242 h 21579"/>
              <a:gd name="T48" fmla="*/ 112148875 w 21600"/>
              <a:gd name="T49" fmla="*/ 444352348 h 21579"/>
              <a:gd name="T50" fmla="*/ 120296563 w 21600"/>
              <a:gd name="T51" fmla="*/ 382472742 h 21579"/>
              <a:gd name="T52" fmla="*/ 52305439 w 21600"/>
              <a:gd name="T53" fmla="*/ 382472742 h 21579"/>
              <a:gd name="T54" fmla="*/ 15453525 w 21600"/>
              <a:gd name="T55" fmla="*/ 364124842 h 21579"/>
              <a:gd name="T56" fmla="*/ 0 w 21600"/>
              <a:gd name="T57" fmla="*/ 319575678 h 21579"/>
              <a:gd name="T58" fmla="*/ 0 w 21600"/>
              <a:gd name="T59" fmla="*/ 226058406 h 21579"/>
              <a:gd name="T60" fmla="*/ 15250612 w 21600"/>
              <a:gd name="T61" fmla="*/ 181597190 h 21579"/>
              <a:gd name="T62" fmla="*/ 52305439 w 21600"/>
              <a:gd name="T63" fmla="*/ 162986400 h 21579"/>
              <a:gd name="T64" fmla="*/ 221862799 w 21600"/>
              <a:gd name="T65" fmla="*/ 162986400 h 21579"/>
              <a:gd name="T66" fmla="*/ 305132860 w 21600"/>
              <a:gd name="T67" fmla="*/ 149319320 h 21579"/>
              <a:gd name="T68" fmla="*/ 391738245 w 21600"/>
              <a:gd name="T69" fmla="*/ 112621645 h 21579"/>
              <a:gd name="T70" fmla="*/ 471790919 w 21600"/>
              <a:gd name="T71" fmla="*/ 60221914 h 21579"/>
              <a:gd name="T72" fmla="*/ 535200917 w 21600"/>
              <a:gd name="T73" fmla="*/ 0 h 21579"/>
              <a:gd name="T74" fmla="*/ 572023616 w 21600"/>
              <a:gd name="T75" fmla="*/ 18406511 h 21579"/>
              <a:gd name="T76" fmla="*/ 587506387 w 21600"/>
              <a:gd name="T77" fmla="*/ 62955706 h 21579"/>
              <a:gd name="T78" fmla="*/ 587506387 w 21600"/>
              <a:gd name="T79" fmla="*/ 213264161 h 21579"/>
              <a:gd name="T80" fmla="*/ 615196051 w 21600"/>
              <a:gd name="T81" fmla="*/ 234665477 h 21579"/>
              <a:gd name="T82" fmla="*/ 626242086 w 21600"/>
              <a:gd name="T83" fmla="*/ 273078502 h 21579"/>
              <a:gd name="T84" fmla="*/ 535200917 w 21600"/>
              <a:gd name="T85" fmla="*/ 83019909 h 21579"/>
              <a:gd name="T86" fmla="*/ 478749455 w 21600"/>
              <a:gd name="T87" fmla="*/ 129430059 h 21579"/>
              <a:gd name="T88" fmla="*/ 414035133 w 21600"/>
              <a:gd name="T89" fmla="*/ 169645460 h 21579"/>
              <a:gd name="T90" fmla="*/ 344391431 w 21600"/>
              <a:gd name="T91" fmla="*/ 201312431 h 21579"/>
              <a:gd name="T92" fmla="*/ 274196563 w 21600"/>
              <a:gd name="T93" fmla="*/ 221086345 h 21579"/>
              <a:gd name="T94" fmla="*/ 274196563 w 21600"/>
              <a:gd name="T95" fmla="*/ 324868318 h 21579"/>
              <a:gd name="T96" fmla="*/ 344391431 w 21600"/>
              <a:gd name="T97" fmla="*/ 344932521 h 21579"/>
              <a:gd name="T98" fmla="*/ 414035133 w 21600"/>
              <a:gd name="T99" fmla="*/ 376744176 h 21579"/>
              <a:gd name="T100" fmla="*/ 479097709 w 21600"/>
              <a:gd name="T101" fmla="*/ 417193130 h 21579"/>
              <a:gd name="T102" fmla="*/ 535200917 w 21600"/>
              <a:gd name="T103" fmla="*/ 462933801 h 21579"/>
              <a:gd name="T104" fmla="*/ 535200917 w 21600"/>
              <a:gd name="T105" fmla="*/ 83019909 h 21579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19048" tIns="19048" rIns="19048" bIns="19048" anchor="ctr"/>
          <a:lstStyle/>
          <a:p>
            <a:endParaRPr lang="zh-CN" altLang="en-US"/>
          </a:p>
        </p:txBody>
      </p:sp>
      <p:sp>
        <p:nvSpPr>
          <p:cNvPr id="22" name="AutoShape 84">
            <a:extLst>
              <a:ext uri="{FF2B5EF4-FFF2-40B4-BE49-F238E27FC236}">
                <a16:creationId xmlns:a16="http://schemas.microsoft.com/office/drawing/2014/main" id="{A6937834-65F2-41F1-A07E-C0503C716D0B}"/>
              </a:ext>
            </a:extLst>
          </p:cNvPr>
          <p:cNvSpPr>
            <a:spLocks/>
          </p:cNvSpPr>
          <p:nvPr/>
        </p:nvSpPr>
        <p:spPr bwMode="auto">
          <a:xfrm>
            <a:off x="8839199" y="3369387"/>
            <a:ext cx="654050" cy="638175"/>
          </a:xfrm>
          <a:custGeom>
            <a:avLst/>
            <a:gdLst>
              <a:gd name="T0" fmla="*/ 299622092 w 21600"/>
              <a:gd name="T1" fmla="*/ 0 h 21600"/>
              <a:gd name="T2" fmla="*/ 407704399 w 21600"/>
              <a:gd name="T3" fmla="*/ 23133991 h 21600"/>
              <a:gd name="T4" fmla="*/ 503959787 w 21600"/>
              <a:gd name="T5" fmla="*/ 86062449 h 21600"/>
              <a:gd name="T6" fmla="*/ 573091025 w 21600"/>
              <a:gd name="T7" fmla="*/ 179011337 h 21600"/>
              <a:gd name="T8" fmla="*/ 599660474 w 21600"/>
              <a:gd name="T9" fmla="*/ 292824649 h 21600"/>
              <a:gd name="T10" fmla="*/ 575311706 w 21600"/>
              <a:gd name="T11" fmla="*/ 414839011 h 21600"/>
              <a:gd name="T12" fmla="*/ 566815869 w 21600"/>
              <a:gd name="T13" fmla="*/ 435728724 h 21600"/>
              <a:gd name="T14" fmla="*/ 512372202 w 21600"/>
              <a:gd name="T15" fmla="*/ 444755562 h 21600"/>
              <a:gd name="T16" fmla="*/ 477806598 w 21600"/>
              <a:gd name="T17" fmla="*/ 505208432 h 21600"/>
              <a:gd name="T18" fmla="*/ 416338677 w 21600"/>
              <a:gd name="T19" fmla="*/ 529245027 h 21600"/>
              <a:gd name="T20" fmla="*/ 416338677 w 21600"/>
              <a:gd name="T21" fmla="*/ 543506702 h 21600"/>
              <a:gd name="T22" fmla="*/ 412618888 w 21600"/>
              <a:gd name="T23" fmla="*/ 553127102 h 21600"/>
              <a:gd name="T24" fmla="*/ 403512393 w 21600"/>
              <a:gd name="T25" fmla="*/ 557046501 h 21600"/>
              <a:gd name="T26" fmla="*/ 378497978 w 21600"/>
              <a:gd name="T27" fmla="*/ 557046501 h 21600"/>
              <a:gd name="T28" fmla="*/ 369862762 w 21600"/>
              <a:gd name="T29" fmla="*/ 553127102 h 21600"/>
              <a:gd name="T30" fmla="*/ 366281414 w 21600"/>
              <a:gd name="T31" fmla="*/ 543506702 h 21600"/>
              <a:gd name="T32" fmla="*/ 366281414 w 21600"/>
              <a:gd name="T33" fmla="*/ 292824649 h 21600"/>
              <a:gd name="T34" fmla="*/ 369862762 w 21600"/>
              <a:gd name="T35" fmla="*/ 282920557 h 21600"/>
              <a:gd name="T36" fmla="*/ 378497978 w 21600"/>
              <a:gd name="T37" fmla="*/ 278484413 h 21600"/>
              <a:gd name="T38" fmla="*/ 403512393 w 21600"/>
              <a:gd name="T39" fmla="*/ 278484413 h 21600"/>
              <a:gd name="T40" fmla="*/ 412479539 w 21600"/>
              <a:gd name="T41" fmla="*/ 282920557 h 21600"/>
              <a:gd name="T42" fmla="*/ 416338677 w 21600"/>
              <a:gd name="T43" fmla="*/ 292824649 h 21600"/>
              <a:gd name="T44" fmla="*/ 416338677 w 21600"/>
              <a:gd name="T45" fmla="*/ 306389767 h 21600"/>
              <a:gd name="T46" fmla="*/ 466701284 w 21600"/>
              <a:gd name="T47" fmla="*/ 321760921 h 21600"/>
              <a:gd name="T48" fmla="*/ 502377258 w 21600"/>
              <a:gd name="T49" fmla="*/ 362251973 h 21600"/>
              <a:gd name="T50" fmla="*/ 514537895 w 21600"/>
              <a:gd name="T51" fmla="*/ 359698682 h 21600"/>
              <a:gd name="T52" fmla="*/ 524532839 w 21600"/>
              <a:gd name="T53" fmla="*/ 292824649 h 21600"/>
              <a:gd name="T54" fmla="*/ 504070733 w 21600"/>
              <a:gd name="T55" fmla="*/ 211326658 h 21600"/>
              <a:gd name="T56" fmla="*/ 450820859 w 21600"/>
              <a:gd name="T57" fmla="*/ 144993833 h 21600"/>
              <a:gd name="T58" fmla="*/ 378164231 w 21600"/>
              <a:gd name="T59" fmla="*/ 99989820 h 21600"/>
              <a:gd name="T60" fmla="*/ 299622092 w 21600"/>
              <a:gd name="T61" fmla="*/ 83586862 h 21600"/>
              <a:gd name="T62" fmla="*/ 221301875 w 21600"/>
              <a:gd name="T63" fmla="*/ 99989820 h 21600"/>
              <a:gd name="T64" fmla="*/ 148756193 w 21600"/>
              <a:gd name="T65" fmla="*/ 144632466 h 21600"/>
              <a:gd name="T66" fmla="*/ 95588832 w 21600"/>
              <a:gd name="T67" fmla="*/ 211042966 h 21600"/>
              <a:gd name="T68" fmla="*/ 75071708 w 21600"/>
              <a:gd name="T69" fmla="*/ 292179560 h 21600"/>
              <a:gd name="T70" fmla="*/ 85122609 w 21600"/>
              <a:gd name="T71" fmla="*/ 359698682 h 21600"/>
              <a:gd name="T72" fmla="*/ 97282307 w 21600"/>
              <a:gd name="T73" fmla="*/ 362251973 h 21600"/>
              <a:gd name="T74" fmla="*/ 132958282 w 21600"/>
              <a:gd name="T75" fmla="*/ 321760921 h 21600"/>
              <a:gd name="T76" fmla="*/ 183320858 w 21600"/>
              <a:gd name="T77" fmla="*/ 306389767 h 21600"/>
              <a:gd name="T78" fmla="*/ 183320858 w 21600"/>
              <a:gd name="T79" fmla="*/ 292824649 h 21600"/>
              <a:gd name="T80" fmla="*/ 187041585 w 21600"/>
              <a:gd name="T81" fmla="*/ 282920557 h 21600"/>
              <a:gd name="T82" fmla="*/ 196148081 w 21600"/>
              <a:gd name="T83" fmla="*/ 278484413 h 21600"/>
              <a:gd name="T84" fmla="*/ 221162496 w 21600"/>
              <a:gd name="T85" fmla="*/ 278484413 h 21600"/>
              <a:gd name="T86" fmla="*/ 229602436 w 21600"/>
              <a:gd name="T87" fmla="*/ 282920557 h 21600"/>
              <a:gd name="T88" fmla="*/ 232990324 w 21600"/>
              <a:gd name="T89" fmla="*/ 292824649 h 21600"/>
              <a:gd name="T90" fmla="*/ 232990324 w 21600"/>
              <a:gd name="T91" fmla="*/ 543506702 h 21600"/>
              <a:gd name="T92" fmla="*/ 229602436 w 21600"/>
              <a:gd name="T93" fmla="*/ 553127102 h 21600"/>
              <a:gd name="T94" fmla="*/ 221162496 w 21600"/>
              <a:gd name="T95" fmla="*/ 557046501 h 21600"/>
              <a:gd name="T96" fmla="*/ 196148081 w 21600"/>
              <a:gd name="T97" fmla="*/ 557046501 h 21600"/>
              <a:gd name="T98" fmla="*/ 187180026 w 21600"/>
              <a:gd name="T99" fmla="*/ 553127102 h 21600"/>
              <a:gd name="T100" fmla="*/ 183320858 w 21600"/>
              <a:gd name="T101" fmla="*/ 543506702 h 21600"/>
              <a:gd name="T102" fmla="*/ 183320858 w 21600"/>
              <a:gd name="T103" fmla="*/ 529245027 h 21600"/>
              <a:gd name="T104" fmla="*/ 150004975 w 21600"/>
              <a:gd name="T105" fmla="*/ 522771481 h 21600"/>
              <a:gd name="T106" fmla="*/ 121325760 w 21600"/>
              <a:gd name="T107" fmla="*/ 505208432 h 21600"/>
              <a:gd name="T108" fmla="*/ 99892693 w 21600"/>
              <a:gd name="T109" fmla="*/ 478618546 h 21600"/>
              <a:gd name="T110" fmla="*/ 87288272 w 21600"/>
              <a:gd name="T111" fmla="*/ 444755562 h 21600"/>
              <a:gd name="T112" fmla="*/ 32538382 w 21600"/>
              <a:gd name="T113" fmla="*/ 435728724 h 21600"/>
              <a:gd name="T114" fmla="*/ 24348767 w 21600"/>
              <a:gd name="T115" fmla="*/ 414839011 h 21600"/>
              <a:gd name="T116" fmla="*/ 0 w 21600"/>
              <a:gd name="T117" fmla="*/ 292101886 h 21600"/>
              <a:gd name="T118" fmla="*/ 26569479 w 21600"/>
              <a:gd name="T119" fmla="*/ 178933663 h 21600"/>
              <a:gd name="T120" fmla="*/ 95699778 w 21600"/>
              <a:gd name="T121" fmla="*/ 86010952 h 21600"/>
              <a:gd name="T122" fmla="*/ 191816726 w 21600"/>
              <a:gd name="T123" fmla="*/ 23082494 h 21600"/>
              <a:gd name="T124" fmla="*/ 299622092 w 21600"/>
              <a:gd name="T125" fmla="*/ 0 h 216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19048" tIns="19048" rIns="19048" bIns="19048" anchor="ctr"/>
          <a:lstStyle/>
          <a:p>
            <a:endParaRPr lang="zh-CN" altLang="en-US"/>
          </a:p>
        </p:txBody>
      </p:sp>
      <p:sp>
        <p:nvSpPr>
          <p:cNvPr id="23" name="TextBox 13@|17FFC:16777215|FBC:16777215|LFC:16777215|LBC:16777215">
            <a:extLst>
              <a:ext uri="{FF2B5EF4-FFF2-40B4-BE49-F238E27FC236}">
                <a16:creationId xmlns:a16="http://schemas.microsoft.com/office/drawing/2014/main" id="{C4B633FA-ADC2-4D10-B4FE-A5928F40E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7988" y="5023562"/>
            <a:ext cx="2779952" cy="3698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发展历程</a:t>
            </a:r>
            <a:endParaRPr lang="en-US" altLang="zh-CN" sz="24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Box 13@|17FFC:16777215|FBC:16777215|LFC:16777215|LBC:16777215">
            <a:extLst>
              <a:ext uri="{FF2B5EF4-FFF2-40B4-BE49-F238E27FC236}">
                <a16:creationId xmlns:a16="http://schemas.microsoft.com/office/drawing/2014/main" id="{05E5E38F-1DA1-4083-88B0-7FEF772659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7940" y="5023562"/>
            <a:ext cx="3234846" cy="3698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关键技术</a:t>
            </a:r>
            <a:endParaRPr lang="en-US" altLang="zh-CN" sz="24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TextBox 13@|17FFC:16777215|FBC:16777215|LFC:16777215|LBC:16777215">
            <a:extLst>
              <a:ext uri="{FF2B5EF4-FFF2-40B4-BE49-F238E27FC236}">
                <a16:creationId xmlns:a16="http://schemas.microsoft.com/office/drawing/2014/main" id="{A8FBFBE4-CA46-422C-8FD2-190593D275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1688" y="5023562"/>
            <a:ext cx="3234846" cy="3698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       案例应用</a:t>
            </a:r>
            <a:endParaRPr lang="en-US" altLang="zh-CN" sz="24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7C33723A-287A-4B4A-B58E-2FDECDE4C0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95" y="3259428"/>
            <a:ext cx="962835" cy="962835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E4F4FC18-646F-4003-9832-E27DF31C9F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741" y="3186825"/>
            <a:ext cx="900000" cy="9000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571BC4F1-5DE1-4FA4-A85B-57551530B7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824" y="3193374"/>
            <a:ext cx="964800" cy="96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334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BFAFB2B-CCC0-4E6A-8B7B-A94B98EB5659}"/>
              </a:ext>
            </a:extLst>
          </p:cNvPr>
          <p:cNvSpPr txBox="1"/>
          <p:nvPr/>
        </p:nvSpPr>
        <p:spPr>
          <a:xfrm>
            <a:off x="398105" y="371536"/>
            <a:ext cx="292981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HBase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介绍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700E091-16E1-4E94-92D0-A2FD6ADC8B9F}"/>
              </a:ext>
            </a:extLst>
          </p:cNvPr>
          <p:cNvSpPr/>
          <p:nvPr/>
        </p:nvSpPr>
        <p:spPr>
          <a:xfrm>
            <a:off x="398105" y="1658764"/>
            <a:ext cx="1027009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 – Hadoop Database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，是一个高可靠性、高性能、面向列、可伸缩、 实时读写的分布式数据库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;</a:t>
            </a:r>
          </a:p>
          <a:p>
            <a:endParaRPr lang="en-US" altLang="zh-CN" dirty="0">
              <a:solidFill>
                <a:srgbClr val="393939"/>
              </a:solidFill>
              <a:latin typeface="verdana" panose="020B0604030504040204" pitchFamily="34" charset="0"/>
            </a:endParaRPr>
          </a:p>
          <a:p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利用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Hadoop HDFS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作为其文件存储系统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; </a:t>
            </a:r>
          </a:p>
          <a:p>
            <a:endParaRPr lang="en-US" altLang="zh-CN" dirty="0">
              <a:solidFill>
                <a:srgbClr val="393939"/>
              </a:solidFill>
              <a:latin typeface="verdana" panose="020B0604030504040204" pitchFamily="34" charset="0"/>
            </a:endParaRPr>
          </a:p>
          <a:p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同样利用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Hadoop MapReduce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来处理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中的海量数据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;</a:t>
            </a:r>
          </a:p>
          <a:p>
            <a:endParaRPr lang="en-US" altLang="zh-CN" dirty="0">
              <a:solidFill>
                <a:srgbClr val="393939"/>
              </a:solidFill>
              <a:latin typeface="verdana" panose="020B0604030504040204" pitchFamily="34" charset="0"/>
            </a:endParaRPr>
          </a:p>
          <a:p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不同于一般的关系数据库，它是一个适合于非结构化数据存储的数据库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;</a:t>
            </a:r>
          </a:p>
          <a:p>
            <a:endParaRPr lang="en-US" altLang="zh-CN" dirty="0">
              <a:solidFill>
                <a:srgbClr val="393939"/>
              </a:solidFill>
              <a:latin typeface="verdana" panose="020B0604030504040204" pitchFamily="34" charset="0"/>
            </a:endParaRPr>
          </a:p>
          <a:p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HBase</a:t>
            </a:r>
            <a:r>
              <a:rPr lang="zh-CN" altLang="en-US" dirty="0">
                <a:solidFill>
                  <a:srgbClr val="393939"/>
                </a:solidFill>
                <a:latin typeface="verdana" panose="020B0604030504040204" pitchFamily="34" charset="0"/>
              </a:rPr>
              <a:t>基于列的而不是基于行的模式</a:t>
            </a:r>
            <a:r>
              <a:rPr lang="en-US" altLang="zh-CN" dirty="0">
                <a:solidFill>
                  <a:srgbClr val="393939"/>
                </a:solidFill>
                <a:latin typeface="verdana" panose="020B0604030504040204" pitchFamily="34" charset="0"/>
              </a:rPr>
              <a:t>;</a:t>
            </a:r>
            <a:endParaRPr lang="en-US" altLang="zh-CN" b="0" i="0" dirty="0">
              <a:solidFill>
                <a:srgbClr val="393939"/>
              </a:solidFill>
              <a:effectLst/>
              <a:latin typeface="verdana" panose="020B0604030504040204" pitchFamily="34" charset="0"/>
            </a:endParaRPr>
          </a:p>
          <a:p>
            <a:endParaRPr lang="en-US" altLang="zh-CN" dirty="0">
              <a:solidFill>
                <a:srgbClr val="393939"/>
              </a:solidFill>
              <a:latin typeface="verdana" panose="020B0604030504040204" pitchFamily="34" charset="0"/>
            </a:endParaRPr>
          </a:p>
          <a:p>
            <a:endParaRPr lang="en-US" altLang="zh-CN" b="0" i="0" dirty="0">
              <a:solidFill>
                <a:srgbClr val="393939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248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956DCCA-6CF9-4E08-8510-E1B8204A5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513" y="2597993"/>
            <a:ext cx="9190516" cy="3863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AF299CC-6911-4956-8966-C28B3AABA954}"/>
              </a:ext>
            </a:extLst>
          </p:cNvPr>
          <p:cNvSpPr/>
          <p:nvPr/>
        </p:nvSpPr>
        <p:spPr>
          <a:xfrm>
            <a:off x="611532" y="491847"/>
            <a:ext cx="4937011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HBase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存储方式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918D6A-CCF7-4E1C-BF6A-35B7104A0394}"/>
              </a:ext>
            </a:extLst>
          </p:cNvPr>
          <p:cNvSpPr txBox="1"/>
          <p:nvPr/>
        </p:nvSpPr>
        <p:spPr>
          <a:xfrm>
            <a:off x="2146042" y="6092336"/>
            <a:ext cx="2668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传统数据库表结构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5F78D73-DAC6-4789-B482-34B26CDE3E42}"/>
              </a:ext>
            </a:extLst>
          </p:cNvPr>
          <p:cNvSpPr txBox="1"/>
          <p:nvPr/>
        </p:nvSpPr>
        <p:spPr>
          <a:xfrm>
            <a:off x="7165910" y="6092336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HBase</a:t>
            </a:r>
            <a:r>
              <a:rPr lang="zh-CN" altLang="en-US" dirty="0"/>
              <a:t>数据表结构</a:t>
            </a:r>
          </a:p>
        </p:txBody>
      </p:sp>
    </p:spTree>
    <p:extLst>
      <p:ext uri="{BB962C8B-B14F-4D97-AF65-F5344CB8AC3E}">
        <p14:creationId xmlns:p14="http://schemas.microsoft.com/office/powerpoint/2010/main" val="3836421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DA0184-5709-407F-9D70-934218014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93" y="998235"/>
            <a:ext cx="10073613" cy="566382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77C6074-DCED-43E6-977A-D4B690D3C0D4}"/>
              </a:ext>
            </a:extLst>
          </p:cNvPr>
          <p:cNvSpPr txBox="1"/>
          <p:nvPr/>
        </p:nvSpPr>
        <p:spPr>
          <a:xfrm>
            <a:off x="186612" y="195943"/>
            <a:ext cx="470002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HBase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体系架构</a:t>
            </a:r>
          </a:p>
        </p:txBody>
      </p:sp>
    </p:spTree>
    <p:extLst>
      <p:ext uri="{BB962C8B-B14F-4D97-AF65-F5344CB8AC3E}">
        <p14:creationId xmlns:p14="http://schemas.microsoft.com/office/powerpoint/2010/main" val="2507628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63F13AE-BBE0-4D2B-9DB3-D7CC3D89E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988"/>
            <a:ext cx="12225594" cy="522001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B931A90-CA36-4410-BADE-98E42EFA6044}"/>
              </a:ext>
            </a:extLst>
          </p:cNvPr>
          <p:cNvSpPr/>
          <p:nvPr/>
        </p:nvSpPr>
        <p:spPr>
          <a:xfrm>
            <a:off x="173152" y="266409"/>
            <a:ext cx="3922869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HBase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工作原理</a:t>
            </a:r>
          </a:p>
        </p:txBody>
      </p:sp>
    </p:spTree>
    <p:extLst>
      <p:ext uri="{BB962C8B-B14F-4D97-AF65-F5344CB8AC3E}">
        <p14:creationId xmlns:p14="http://schemas.microsoft.com/office/powerpoint/2010/main" val="3278611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51AC1BE3-0684-4BA9-8AE0-0156A7AC4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932" y="296167"/>
            <a:ext cx="8008937" cy="601663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的发展历史</a:t>
            </a:r>
          </a:p>
        </p:txBody>
      </p:sp>
      <p:sp>
        <p:nvSpPr>
          <p:cNvPr id="6" name="形状 5">
            <a:extLst>
              <a:ext uri="{FF2B5EF4-FFF2-40B4-BE49-F238E27FC236}">
                <a16:creationId xmlns:a16="http://schemas.microsoft.com/office/drawing/2014/main" id="{13216CA4-4A26-4FDE-9462-567ADF38942D}"/>
              </a:ext>
            </a:extLst>
          </p:cNvPr>
          <p:cNvSpPr/>
          <p:nvPr/>
        </p:nvSpPr>
        <p:spPr>
          <a:xfrm>
            <a:off x="3147527" y="1150775"/>
            <a:ext cx="6096000" cy="3810000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00B0F0">
              <a:alpha val="65000"/>
            </a:srgb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20AE3D3-EFF6-4F20-8E82-CB0A60744D56}"/>
              </a:ext>
            </a:extLst>
          </p:cNvPr>
          <p:cNvSpPr/>
          <p:nvPr/>
        </p:nvSpPr>
        <p:spPr>
          <a:xfrm>
            <a:off x="3617427" y="4094000"/>
            <a:ext cx="158750" cy="15716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任意多边形 7">
            <a:extLst>
              <a:ext uri="{FF2B5EF4-FFF2-40B4-BE49-F238E27FC236}">
                <a16:creationId xmlns:a16="http://schemas.microsoft.com/office/drawing/2014/main" id="{FBB5D133-6C21-4525-80AF-487032CB08CE}"/>
              </a:ext>
            </a:extLst>
          </p:cNvPr>
          <p:cNvSpPr/>
          <p:nvPr/>
        </p:nvSpPr>
        <p:spPr>
          <a:xfrm>
            <a:off x="3731727" y="4251163"/>
            <a:ext cx="1420813" cy="1101725"/>
          </a:xfrm>
          <a:custGeom>
            <a:avLst/>
            <a:gdLst>
              <a:gd name="connsiteX0" fmla="*/ 0 w 1420368"/>
              <a:gd name="connsiteY0" fmla="*/ 0 h 1101090"/>
              <a:gd name="connsiteX1" fmla="*/ 1420368 w 1420368"/>
              <a:gd name="connsiteY1" fmla="*/ 0 h 1101090"/>
              <a:gd name="connsiteX2" fmla="*/ 1420368 w 1420368"/>
              <a:gd name="connsiteY2" fmla="*/ 1101090 h 1101090"/>
              <a:gd name="connsiteX3" fmla="*/ 0 w 1420368"/>
              <a:gd name="connsiteY3" fmla="*/ 1101090 h 1101090"/>
              <a:gd name="connsiteX4" fmla="*/ 0 w 1420368"/>
              <a:gd name="connsiteY4" fmla="*/ 0 h 1101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368" h="1101090">
                <a:moveTo>
                  <a:pt x="0" y="0"/>
                </a:moveTo>
                <a:lnTo>
                  <a:pt x="1420368" y="0"/>
                </a:lnTo>
                <a:lnTo>
                  <a:pt x="1420368" y="1101090"/>
                </a:lnTo>
                <a:lnTo>
                  <a:pt x="0" y="110109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83984" tIns="0" rIns="0" bIns="0" spcCol="1270"/>
          <a:lstStyle/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000" dirty="0"/>
              <a:t>2009</a:t>
            </a:r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1200" dirty="0"/>
              <a:t>诞生于</a:t>
            </a:r>
            <a:endParaRPr lang="en-US" altLang="zh-CN" sz="1200" dirty="0"/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1200" dirty="0"/>
              <a:t>伯克利大学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2A953F8-6F1D-423F-A4D8-71439C07E2D9}"/>
              </a:ext>
            </a:extLst>
          </p:cNvPr>
          <p:cNvSpPr/>
          <p:nvPr/>
        </p:nvSpPr>
        <p:spPr>
          <a:xfrm>
            <a:off x="4442927" y="3271675"/>
            <a:ext cx="285750" cy="28733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任意多边形 9">
            <a:extLst>
              <a:ext uri="{FF2B5EF4-FFF2-40B4-BE49-F238E27FC236}">
                <a16:creationId xmlns:a16="http://schemas.microsoft.com/office/drawing/2014/main" id="{4A30A6C3-230A-4B26-A5CC-1AA6E4C09310}"/>
              </a:ext>
            </a:extLst>
          </p:cNvPr>
          <p:cNvSpPr/>
          <p:nvPr/>
        </p:nvSpPr>
        <p:spPr>
          <a:xfrm>
            <a:off x="4585802" y="3559013"/>
            <a:ext cx="1463675" cy="2071687"/>
          </a:xfrm>
          <a:custGeom>
            <a:avLst/>
            <a:gdLst>
              <a:gd name="connsiteX0" fmla="*/ 0 w 1463040"/>
              <a:gd name="connsiteY0" fmla="*/ 0 h 2072640"/>
              <a:gd name="connsiteX1" fmla="*/ 1463040 w 1463040"/>
              <a:gd name="connsiteY1" fmla="*/ 0 h 2072640"/>
              <a:gd name="connsiteX2" fmla="*/ 1463040 w 1463040"/>
              <a:gd name="connsiteY2" fmla="*/ 2072640 h 2072640"/>
              <a:gd name="connsiteX3" fmla="*/ 0 w 1463040"/>
              <a:gd name="connsiteY3" fmla="*/ 2072640 h 2072640"/>
              <a:gd name="connsiteX4" fmla="*/ 0 w 1463040"/>
              <a:gd name="connsiteY4" fmla="*/ 0 h 207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3040" h="2072640">
                <a:moveTo>
                  <a:pt x="0" y="0"/>
                </a:moveTo>
                <a:lnTo>
                  <a:pt x="1463040" y="0"/>
                </a:lnTo>
                <a:lnTo>
                  <a:pt x="1463040" y="2072640"/>
                </a:lnTo>
                <a:lnTo>
                  <a:pt x="0" y="20726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151817" tIns="0" rIns="0" bIns="0" spcCol="1270"/>
          <a:lstStyle/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000" dirty="0"/>
              <a:t>2010</a:t>
            </a:r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1200" dirty="0"/>
              <a:t>正式开源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4600778-8AD8-4B55-B790-B6D855DD10E7}"/>
              </a:ext>
            </a:extLst>
          </p:cNvPr>
          <p:cNvSpPr/>
          <p:nvPr/>
        </p:nvSpPr>
        <p:spPr>
          <a:xfrm>
            <a:off x="5474802" y="2609688"/>
            <a:ext cx="396875" cy="39687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任意多边形 11">
            <a:extLst>
              <a:ext uri="{FF2B5EF4-FFF2-40B4-BE49-F238E27FC236}">
                <a16:creationId xmlns:a16="http://schemas.microsoft.com/office/drawing/2014/main" id="{FB8AC3E4-3442-4F62-8BAE-1ABFF61CB012}"/>
              </a:ext>
            </a:extLst>
          </p:cNvPr>
          <p:cNvSpPr/>
          <p:nvPr/>
        </p:nvSpPr>
        <p:spPr>
          <a:xfrm>
            <a:off x="5871677" y="3127213"/>
            <a:ext cx="1463675" cy="2647950"/>
          </a:xfrm>
          <a:custGeom>
            <a:avLst/>
            <a:gdLst>
              <a:gd name="connsiteX0" fmla="*/ 0 w 1463040"/>
              <a:gd name="connsiteY0" fmla="*/ 0 h 2647950"/>
              <a:gd name="connsiteX1" fmla="*/ 1463040 w 1463040"/>
              <a:gd name="connsiteY1" fmla="*/ 0 h 2647950"/>
              <a:gd name="connsiteX2" fmla="*/ 1463040 w 1463040"/>
              <a:gd name="connsiteY2" fmla="*/ 2647950 h 2647950"/>
              <a:gd name="connsiteX3" fmla="*/ 0 w 1463040"/>
              <a:gd name="connsiteY3" fmla="*/ 2647950 h 2647950"/>
              <a:gd name="connsiteX4" fmla="*/ 0 w 1463040"/>
              <a:gd name="connsiteY4" fmla="*/ 0 h 264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3040" h="2647950">
                <a:moveTo>
                  <a:pt x="0" y="0"/>
                </a:moveTo>
                <a:lnTo>
                  <a:pt x="1463040" y="0"/>
                </a:lnTo>
                <a:lnTo>
                  <a:pt x="1463040" y="2647950"/>
                </a:lnTo>
                <a:lnTo>
                  <a:pt x="0" y="264795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209959" tIns="0" rIns="0" bIns="0" spcCol="1270"/>
          <a:lstStyle/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000" dirty="0"/>
              <a:t>2013</a:t>
            </a:r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1200" dirty="0"/>
              <a:t>成为</a:t>
            </a:r>
            <a:endParaRPr lang="en-US" altLang="zh-CN" sz="1200" dirty="0"/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1200" dirty="0"/>
              <a:t>Apache</a:t>
            </a:r>
            <a:r>
              <a:rPr lang="zh-CN" altLang="en-US" sz="1200" dirty="0"/>
              <a:t>基金项目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27149EC-D0E3-4490-BA16-D25020D95C10}"/>
              </a:ext>
            </a:extLst>
          </p:cNvPr>
          <p:cNvSpPr/>
          <p:nvPr/>
        </p:nvSpPr>
        <p:spPr>
          <a:xfrm>
            <a:off x="6954352" y="2027075"/>
            <a:ext cx="576263" cy="57626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任意多边形 13">
            <a:extLst>
              <a:ext uri="{FF2B5EF4-FFF2-40B4-BE49-F238E27FC236}">
                <a16:creationId xmlns:a16="http://schemas.microsoft.com/office/drawing/2014/main" id="{30AEE5CE-17FF-452A-9B8C-D1FB6509E246}"/>
              </a:ext>
            </a:extLst>
          </p:cNvPr>
          <p:cNvSpPr/>
          <p:nvPr/>
        </p:nvSpPr>
        <p:spPr>
          <a:xfrm>
            <a:off x="7335352" y="2704938"/>
            <a:ext cx="1462088" cy="2647950"/>
          </a:xfrm>
          <a:custGeom>
            <a:avLst/>
            <a:gdLst>
              <a:gd name="connsiteX0" fmla="*/ 0 w 1463040"/>
              <a:gd name="connsiteY0" fmla="*/ 0 h 2647950"/>
              <a:gd name="connsiteX1" fmla="*/ 1463040 w 1463040"/>
              <a:gd name="connsiteY1" fmla="*/ 0 h 2647950"/>
              <a:gd name="connsiteX2" fmla="*/ 1463040 w 1463040"/>
              <a:gd name="connsiteY2" fmla="*/ 2647950 h 2647950"/>
              <a:gd name="connsiteX3" fmla="*/ 0 w 1463040"/>
              <a:gd name="connsiteY3" fmla="*/ 2647950 h 2647950"/>
              <a:gd name="connsiteX4" fmla="*/ 0 w 1463040"/>
              <a:gd name="connsiteY4" fmla="*/ 0 h 264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3040" h="2647950">
                <a:moveTo>
                  <a:pt x="0" y="0"/>
                </a:moveTo>
                <a:lnTo>
                  <a:pt x="1463040" y="0"/>
                </a:lnTo>
                <a:lnTo>
                  <a:pt x="1463040" y="2647950"/>
                </a:lnTo>
                <a:lnTo>
                  <a:pt x="0" y="264795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209959" tIns="0" rIns="0" bIns="0" spcCol="1270"/>
          <a:lstStyle/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000" dirty="0"/>
              <a:t>2016</a:t>
            </a:r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1200" dirty="0"/>
              <a:t>发布</a:t>
            </a:r>
            <a:r>
              <a:rPr lang="en-US" altLang="zh-CN" sz="1200" dirty="0"/>
              <a:t>2.0</a:t>
            </a:r>
            <a:r>
              <a:rPr lang="zh-CN" altLang="en-US" sz="1200" dirty="0"/>
              <a:t>版本</a:t>
            </a:r>
            <a:endParaRPr lang="en-US" altLang="zh-CN" sz="1200" dirty="0"/>
          </a:p>
          <a:p>
            <a:pPr defTabSz="889000">
              <a:lnSpc>
                <a:spcPct val="90000"/>
              </a:lnSpc>
              <a:spcAft>
                <a:spcPct val="35000"/>
              </a:spcAft>
              <a:defRPr/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95076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F2A1F52-37BD-42AA-8C4D-82288FEA38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912" y="328578"/>
            <a:ext cx="8008937" cy="601663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A182C14-029E-43B9-8120-F9B60AC26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346" y="1428356"/>
            <a:ext cx="6199428" cy="477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31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F2A1F52-37BD-42AA-8C4D-82288FEA38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912" y="328578"/>
            <a:ext cx="8008937" cy="601663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6B5ABE-9315-4B34-B3E0-2BAF4660C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026" y="1469834"/>
            <a:ext cx="6985948" cy="395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175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F2A1F52-37BD-42AA-8C4D-82288FEA38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912" y="328578"/>
            <a:ext cx="8008937" cy="601663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772B14-5E63-45DA-BCC8-105540A6B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506" y="1629192"/>
            <a:ext cx="5868987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圆角矩形 2">
            <a:extLst>
              <a:ext uri="{FF2B5EF4-FFF2-40B4-BE49-F238E27FC236}">
                <a16:creationId xmlns:a16="http://schemas.microsoft.com/office/drawing/2014/main" id="{CEA809CC-F162-45EA-806E-520CF7C93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8668" y="3573879"/>
            <a:ext cx="5616575" cy="936625"/>
          </a:xfrm>
          <a:prstGeom prst="roundRect">
            <a:avLst>
              <a:gd name="adj" fmla="val 16667"/>
            </a:avLst>
          </a:prstGeom>
          <a:noFill/>
          <a:ln w="44450" algn="ctr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68840601-7DA8-488E-9075-0FE1ADA61E1A}"/>
              </a:ext>
            </a:extLst>
          </p:cNvPr>
          <p:cNvSpPr txBox="1"/>
          <p:nvPr/>
        </p:nvSpPr>
        <p:spPr>
          <a:xfrm>
            <a:off x="3391693" y="4726404"/>
            <a:ext cx="5543550" cy="1200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/>
              <a:t>被称为</a:t>
            </a:r>
            <a:r>
              <a:rPr lang="en-US" altLang="zh-CN" dirty="0"/>
              <a:t>Spark core</a:t>
            </a:r>
            <a:r>
              <a:rPr lang="zh-CN" altLang="en-US" dirty="0"/>
              <a:t>，是其最核心的部分，包含了</a:t>
            </a:r>
            <a:r>
              <a:rPr lang="en-US" altLang="zh-CN" dirty="0"/>
              <a:t>Spark</a:t>
            </a:r>
            <a:r>
              <a:rPr lang="zh-CN" altLang="en-US" dirty="0"/>
              <a:t>最基本、最核心的功能和基本分布式算子。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Spark core </a:t>
            </a:r>
            <a:r>
              <a:rPr lang="zh-CN" altLang="en-US" dirty="0"/>
              <a:t>的基本功能有</a:t>
            </a:r>
            <a:r>
              <a:rPr lang="zh-CN" altLang="en-US" dirty="0">
                <a:solidFill>
                  <a:srgbClr val="FF0000"/>
                </a:solidFill>
              </a:rPr>
              <a:t>任务调度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内存管理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故障恢复</a:t>
            </a:r>
            <a:r>
              <a:rPr lang="zh-CN" altLang="en-US" dirty="0"/>
              <a:t>以及</a:t>
            </a:r>
            <a:r>
              <a:rPr lang="zh-CN" altLang="en-US" dirty="0">
                <a:solidFill>
                  <a:srgbClr val="FF0000"/>
                </a:solidFill>
              </a:rPr>
              <a:t>和存储系统的交互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4375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左箭头 8">
            <a:extLst>
              <a:ext uri="{FF2B5EF4-FFF2-40B4-BE49-F238E27FC236}">
                <a16:creationId xmlns:a16="http://schemas.microsoft.com/office/drawing/2014/main" id="{28E628AF-CE6B-4D29-A52F-D6B47B8B49A4}"/>
              </a:ext>
            </a:extLst>
          </p:cNvPr>
          <p:cNvSpPr/>
          <p:nvPr/>
        </p:nvSpPr>
        <p:spPr>
          <a:xfrm rot="10800000">
            <a:off x="3395663" y="2132014"/>
            <a:ext cx="1509712" cy="509587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任意多边形 9">
            <a:extLst>
              <a:ext uri="{FF2B5EF4-FFF2-40B4-BE49-F238E27FC236}">
                <a16:creationId xmlns:a16="http://schemas.microsoft.com/office/drawing/2014/main" id="{65F25748-C215-40D0-AF38-48F783A63807}"/>
              </a:ext>
            </a:extLst>
          </p:cNvPr>
          <p:cNvSpPr/>
          <p:nvPr/>
        </p:nvSpPr>
        <p:spPr>
          <a:xfrm>
            <a:off x="7462838" y="692151"/>
            <a:ext cx="2520950" cy="879475"/>
          </a:xfrm>
          <a:custGeom>
            <a:avLst/>
            <a:gdLst>
              <a:gd name="connsiteX0" fmla="*/ 0 w 1695735"/>
              <a:gd name="connsiteY0" fmla="*/ 135659 h 1356588"/>
              <a:gd name="connsiteX1" fmla="*/ 135659 w 1695735"/>
              <a:gd name="connsiteY1" fmla="*/ 0 h 1356588"/>
              <a:gd name="connsiteX2" fmla="*/ 1560076 w 1695735"/>
              <a:gd name="connsiteY2" fmla="*/ 0 h 1356588"/>
              <a:gd name="connsiteX3" fmla="*/ 1695735 w 1695735"/>
              <a:gd name="connsiteY3" fmla="*/ 135659 h 1356588"/>
              <a:gd name="connsiteX4" fmla="*/ 1695735 w 1695735"/>
              <a:gd name="connsiteY4" fmla="*/ 1220929 h 1356588"/>
              <a:gd name="connsiteX5" fmla="*/ 1560076 w 1695735"/>
              <a:gd name="connsiteY5" fmla="*/ 1356588 h 1356588"/>
              <a:gd name="connsiteX6" fmla="*/ 135659 w 1695735"/>
              <a:gd name="connsiteY6" fmla="*/ 1356588 h 1356588"/>
              <a:gd name="connsiteX7" fmla="*/ 0 w 1695735"/>
              <a:gd name="connsiteY7" fmla="*/ 1220929 h 1356588"/>
              <a:gd name="connsiteX8" fmla="*/ 0 w 1695735"/>
              <a:gd name="connsiteY8" fmla="*/ 135659 h 135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5735" h="1356588">
                <a:moveTo>
                  <a:pt x="0" y="135659"/>
                </a:moveTo>
                <a:cubicBezTo>
                  <a:pt x="0" y="60737"/>
                  <a:pt x="60737" y="0"/>
                  <a:pt x="135659" y="0"/>
                </a:cubicBezTo>
                <a:lnTo>
                  <a:pt x="1560076" y="0"/>
                </a:lnTo>
                <a:cubicBezTo>
                  <a:pt x="1634998" y="0"/>
                  <a:pt x="1695735" y="60737"/>
                  <a:pt x="1695735" y="135659"/>
                </a:cubicBezTo>
                <a:lnTo>
                  <a:pt x="1695735" y="1220929"/>
                </a:lnTo>
                <a:cubicBezTo>
                  <a:pt x="1695735" y="1295851"/>
                  <a:pt x="1634998" y="1356588"/>
                  <a:pt x="1560076" y="1356588"/>
                </a:cubicBezTo>
                <a:lnTo>
                  <a:pt x="135659" y="1356588"/>
                </a:lnTo>
                <a:cubicBezTo>
                  <a:pt x="60737" y="1356588"/>
                  <a:pt x="0" y="1295851"/>
                  <a:pt x="0" y="1220929"/>
                </a:cubicBezTo>
                <a:lnTo>
                  <a:pt x="0" y="135659"/>
                </a:lnTo>
                <a:close/>
              </a:path>
            </a:pathLst>
          </a:custGeom>
          <a:solidFill>
            <a:srgbClr val="00B050">
              <a:alpha val="28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31173" tIns="131173" rIns="131173" bIns="131173" spcCol="1270" anchor="ctr"/>
          <a:lstStyle/>
          <a:p>
            <a:pPr algn="ctr" defTabSz="21336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dirty="0">
                <a:solidFill>
                  <a:srgbClr val="000000"/>
                </a:solidFill>
              </a:rPr>
              <a:t>数据全集被分割为多个数据子集</a:t>
            </a:r>
          </a:p>
        </p:txBody>
      </p:sp>
      <p:sp>
        <p:nvSpPr>
          <p:cNvPr id="6" name="任意多边形 5">
            <a:extLst>
              <a:ext uri="{FF2B5EF4-FFF2-40B4-BE49-F238E27FC236}">
                <a16:creationId xmlns:a16="http://schemas.microsoft.com/office/drawing/2014/main" id="{B810FF2B-6ED4-48C0-9D6F-98D4F70D003B}"/>
              </a:ext>
            </a:extLst>
          </p:cNvPr>
          <p:cNvSpPr/>
          <p:nvPr/>
        </p:nvSpPr>
        <p:spPr>
          <a:xfrm>
            <a:off x="2711450" y="1551051"/>
            <a:ext cx="1785938" cy="1784350"/>
          </a:xfrm>
          <a:custGeom>
            <a:avLst/>
            <a:gdLst>
              <a:gd name="connsiteX0" fmla="*/ 0 w 1784985"/>
              <a:gd name="connsiteY0" fmla="*/ 892493 h 1784985"/>
              <a:gd name="connsiteX1" fmla="*/ 892493 w 1784985"/>
              <a:gd name="connsiteY1" fmla="*/ 0 h 1784985"/>
              <a:gd name="connsiteX2" fmla="*/ 1784986 w 1784985"/>
              <a:gd name="connsiteY2" fmla="*/ 892493 h 1784985"/>
              <a:gd name="connsiteX3" fmla="*/ 892493 w 1784985"/>
              <a:gd name="connsiteY3" fmla="*/ 1784986 h 1784985"/>
              <a:gd name="connsiteX4" fmla="*/ 0 w 1784985"/>
              <a:gd name="connsiteY4" fmla="*/ 892493 h 1784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4985" h="1784985">
                <a:moveTo>
                  <a:pt x="0" y="892493"/>
                </a:moveTo>
                <a:cubicBezTo>
                  <a:pt x="0" y="399583"/>
                  <a:pt x="399583" y="0"/>
                  <a:pt x="892493" y="0"/>
                </a:cubicBezTo>
                <a:cubicBezTo>
                  <a:pt x="1385403" y="0"/>
                  <a:pt x="1784986" y="399583"/>
                  <a:pt x="1784986" y="892493"/>
                </a:cubicBezTo>
                <a:cubicBezTo>
                  <a:pt x="1784986" y="1385403"/>
                  <a:pt x="1385403" y="1784986"/>
                  <a:pt x="892493" y="1784986"/>
                </a:cubicBezTo>
                <a:cubicBezTo>
                  <a:pt x="399583" y="1784986"/>
                  <a:pt x="0" y="1385403"/>
                  <a:pt x="0" y="892493"/>
                </a:cubicBez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86805" tIns="286805" rIns="286805" bIns="286805" spcCol="1270" anchor="ctr"/>
          <a:lstStyle/>
          <a:p>
            <a:pPr algn="ctr" defTabSz="1778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3200" dirty="0"/>
              <a:t>Spark</a:t>
            </a:r>
          </a:p>
          <a:p>
            <a:pPr algn="ctr" defTabSz="17780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3200" dirty="0"/>
              <a:t>core</a:t>
            </a:r>
            <a:endParaRPr lang="zh-CN" altLang="en-US" sz="3200" dirty="0"/>
          </a:p>
        </p:txBody>
      </p:sp>
      <p:sp>
        <p:nvSpPr>
          <p:cNvPr id="15366" name="矩形 2">
            <a:extLst>
              <a:ext uri="{FF2B5EF4-FFF2-40B4-BE49-F238E27FC236}">
                <a16:creationId xmlns:a16="http://schemas.microsoft.com/office/drawing/2014/main" id="{DEE3F94B-CB87-44BB-9D41-C1AD0421A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6375" y="4221164"/>
            <a:ext cx="7056438" cy="258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/>
              <a:t> RDD (resilient distributed dataset</a:t>
            </a:r>
            <a:r>
              <a:rPr lang="en-US" altLang="zh-CN"/>
              <a:t>) </a:t>
            </a:r>
            <a:r>
              <a:rPr lang="zh-CN" altLang="en-US"/>
              <a:t>是Spark的核心概念，指的是一个只读的，可分区的分布式数据集（分布式弹性数据集），这个数据集的全部或部分可以缓存在内存中，在多次计算间重用。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zh-CN" altLang="en-US"/>
              <a:t>Spark的核心思路就是将数据集缓存在内存中加快读取速度，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/>
              <a:t>同时用RDD以较小的性能代价保证数据的鲁棒性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endParaRPr lang="zh-CN" altLang="en-US"/>
          </a:p>
        </p:txBody>
      </p:sp>
      <p:sp>
        <p:nvSpPr>
          <p:cNvPr id="13" name="左箭头 12">
            <a:extLst>
              <a:ext uri="{FF2B5EF4-FFF2-40B4-BE49-F238E27FC236}">
                <a16:creationId xmlns:a16="http://schemas.microsoft.com/office/drawing/2014/main" id="{733E1DCB-950C-4787-9616-DE0D41732BB9}"/>
              </a:ext>
            </a:extLst>
          </p:cNvPr>
          <p:cNvSpPr/>
          <p:nvPr/>
        </p:nvSpPr>
        <p:spPr>
          <a:xfrm rot="8629199">
            <a:off x="5519738" y="1931989"/>
            <a:ext cx="1509712" cy="211137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左箭头 13">
            <a:extLst>
              <a:ext uri="{FF2B5EF4-FFF2-40B4-BE49-F238E27FC236}">
                <a16:creationId xmlns:a16="http://schemas.microsoft.com/office/drawing/2014/main" id="{5ED68038-E7D1-4ED9-8E40-B3557857B1E5}"/>
              </a:ext>
            </a:extLst>
          </p:cNvPr>
          <p:cNvSpPr/>
          <p:nvPr/>
        </p:nvSpPr>
        <p:spPr>
          <a:xfrm rot="10800000">
            <a:off x="5608638" y="2298700"/>
            <a:ext cx="1509712" cy="211138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左箭头 14">
            <a:extLst>
              <a:ext uri="{FF2B5EF4-FFF2-40B4-BE49-F238E27FC236}">
                <a16:creationId xmlns:a16="http://schemas.microsoft.com/office/drawing/2014/main" id="{C8C164CC-EF43-4B4D-A443-8565F6C6E5EE}"/>
              </a:ext>
            </a:extLst>
          </p:cNvPr>
          <p:cNvSpPr/>
          <p:nvPr/>
        </p:nvSpPr>
        <p:spPr>
          <a:xfrm rot="13007306">
            <a:off x="5516563" y="2700339"/>
            <a:ext cx="1509712" cy="211137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任意多边形 7">
            <a:extLst>
              <a:ext uri="{FF2B5EF4-FFF2-40B4-BE49-F238E27FC236}">
                <a16:creationId xmlns:a16="http://schemas.microsoft.com/office/drawing/2014/main" id="{786CBDEB-8635-4884-B9C9-BA4DF687809B}"/>
              </a:ext>
            </a:extLst>
          </p:cNvPr>
          <p:cNvSpPr/>
          <p:nvPr/>
        </p:nvSpPr>
        <p:spPr>
          <a:xfrm>
            <a:off x="4905375" y="1728789"/>
            <a:ext cx="1695450" cy="1355725"/>
          </a:xfrm>
          <a:custGeom>
            <a:avLst/>
            <a:gdLst>
              <a:gd name="connsiteX0" fmla="*/ 0 w 1695735"/>
              <a:gd name="connsiteY0" fmla="*/ 135659 h 1356588"/>
              <a:gd name="connsiteX1" fmla="*/ 135659 w 1695735"/>
              <a:gd name="connsiteY1" fmla="*/ 0 h 1356588"/>
              <a:gd name="connsiteX2" fmla="*/ 1560076 w 1695735"/>
              <a:gd name="connsiteY2" fmla="*/ 0 h 1356588"/>
              <a:gd name="connsiteX3" fmla="*/ 1695735 w 1695735"/>
              <a:gd name="connsiteY3" fmla="*/ 135659 h 1356588"/>
              <a:gd name="connsiteX4" fmla="*/ 1695735 w 1695735"/>
              <a:gd name="connsiteY4" fmla="*/ 1220929 h 1356588"/>
              <a:gd name="connsiteX5" fmla="*/ 1560076 w 1695735"/>
              <a:gd name="connsiteY5" fmla="*/ 1356588 h 1356588"/>
              <a:gd name="connsiteX6" fmla="*/ 135659 w 1695735"/>
              <a:gd name="connsiteY6" fmla="*/ 1356588 h 1356588"/>
              <a:gd name="connsiteX7" fmla="*/ 0 w 1695735"/>
              <a:gd name="connsiteY7" fmla="*/ 1220929 h 1356588"/>
              <a:gd name="connsiteX8" fmla="*/ 0 w 1695735"/>
              <a:gd name="connsiteY8" fmla="*/ 135659 h 135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5735" h="1356588">
                <a:moveTo>
                  <a:pt x="0" y="135659"/>
                </a:moveTo>
                <a:cubicBezTo>
                  <a:pt x="0" y="60737"/>
                  <a:pt x="60737" y="0"/>
                  <a:pt x="135659" y="0"/>
                </a:cubicBezTo>
                <a:lnTo>
                  <a:pt x="1560076" y="0"/>
                </a:lnTo>
                <a:cubicBezTo>
                  <a:pt x="1634998" y="0"/>
                  <a:pt x="1695735" y="60737"/>
                  <a:pt x="1695735" y="135659"/>
                </a:cubicBezTo>
                <a:lnTo>
                  <a:pt x="1695735" y="1220929"/>
                </a:lnTo>
                <a:cubicBezTo>
                  <a:pt x="1695735" y="1295851"/>
                  <a:pt x="1634998" y="1356588"/>
                  <a:pt x="1560076" y="1356588"/>
                </a:cubicBezTo>
                <a:lnTo>
                  <a:pt x="135659" y="1356588"/>
                </a:lnTo>
                <a:cubicBezTo>
                  <a:pt x="60737" y="1356588"/>
                  <a:pt x="0" y="1295851"/>
                  <a:pt x="0" y="1220929"/>
                </a:cubicBezTo>
                <a:lnTo>
                  <a:pt x="0" y="135659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31173" tIns="131173" rIns="131173" bIns="131173" spcCol="1270" anchor="ctr"/>
          <a:lstStyle/>
          <a:p>
            <a:pPr algn="ctr" defTabSz="21336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3200" dirty="0"/>
              <a:t>RDD</a:t>
            </a:r>
            <a:endParaRPr lang="zh-CN" altLang="en-US" sz="3200" dirty="0"/>
          </a:p>
        </p:txBody>
      </p:sp>
      <p:sp>
        <p:nvSpPr>
          <p:cNvPr id="16" name="任意多边形 15">
            <a:extLst>
              <a:ext uri="{FF2B5EF4-FFF2-40B4-BE49-F238E27FC236}">
                <a16:creationId xmlns:a16="http://schemas.microsoft.com/office/drawing/2014/main" id="{BD99783C-6621-4B7F-B5C6-768AAF6934C9}"/>
              </a:ext>
            </a:extLst>
          </p:cNvPr>
          <p:cNvSpPr/>
          <p:nvPr/>
        </p:nvSpPr>
        <p:spPr>
          <a:xfrm>
            <a:off x="7462838" y="2859089"/>
            <a:ext cx="2520950" cy="879475"/>
          </a:xfrm>
          <a:custGeom>
            <a:avLst/>
            <a:gdLst>
              <a:gd name="connsiteX0" fmla="*/ 0 w 1695735"/>
              <a:gd name="connsiteY0" fmla="*/ 135659 h 1356588"/>
              <a:gd name="connsiteX1" fmla="*/ 135659 w 1695735"/>
              <a:gd name="connsiteY1" fmla="*/ 0 h 1356588"/>
              <a:gd name="connsiteX2" fmla="*/ 1560076 w 1695735"/>
              <a:gd name="connsiteY2" fmla="*/ 0 h 1356588"/>
              <a:gd name="connsiteX3" fmla="*/ 1695735 w 1695735"/>
              <a:gd name="connsiteY3" fmla="*/ 135659 h 1356588"/>
              <a:gd name="connsiteX4" fmla="*/ 1695735 w 1695735"/>
              <a:gd name="connsiteY4" fmla="*/ 1220929 h 1356588"/>
              <a:gd name="connsiteX5" fmla="*/ 1560076 w 1695735"/>
              <a:gd name="connsiteY5" fmla="*/ 1356588 h 1356588"/>
              <a:gd name="connsiteX6" fmla="*/ 135659 w 1695735"/>
              <a:gd name="connsiteY6" fmla="*/ 1356588 h 1356588"/>
              <a:gd name="connsiteX7" fmla="*/ 0 w 1695735"/>
              <a:gd name="connsiteY7" fmla="*/ 1220929 h 1356588"/>
              <a:gd name="connsiteX8" fmla="*/ 0 w 1695735"/>
              <a:gd name="connsiteY8" fmla="*/ 135659 h 135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5735" h="1356588">
                <a:moveTo>
                  <a:pt x="0" y="135659"/>
                </a:moveTo>
                <a:cubicBezTo>
                  <a:pt x="0" y="60737"/>
                  <a:pt x="60737" y="0"/>
                  <a:pt x="135659" y="0"/>
                </a:cubicBezTo>
                <a:lnTo>
                  <a:pt x="1560076" y="0"/>
                </a:lnTo>
                <a:cubicBezTo>
                  <a:pt x="1634998" y="0"/>
                  <a:pt x="1695735" y="60737"/>
                  <a:pt x="1695735" y="135659"/>
                </a:cubicBezTo>
                <a:lnTo>
                  <a:pt x="1695735" y="1220929"/>
                </a:lnTo>
                <a:cubicBezTo>
                  <a:pt x="1695735" y="1295851"/>
                  <a:pt x="1634998" y="1356588"/>
                  <a:pt x="1560076" y="1356588"/>
                </a:cubicBezTo>
                <a:lnTo>
                  <a:pt x="135659" y="1356588"/>
                </a:lnTo>
                <a:cubicBezTo>
                  <a:pt x="60737" y="1356588"/>
                  <a:pt x="0" y="1295851"/>
                  <a:pt x="0" y="1220929"/>
                </a:cubicBezTo>
                <a:lnTo>
                  <a:pt x="0" y="135659"/>
                </a:lnTo>
                <a:close/>
              </a:path>
            </a:pathLst>
          </a:custGeom>
          <a:solidFill>
            <a:srgbClr val="00B050">
              <a:alpha val="28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31173" tIns="131173" rIns="131173" bIns="131173" spcCol="1270" anchor="ctr"/>
          <a:lstStyle/>
          <a:p>
            <a:pPr algn="ctr" defTabSz="21336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zh-CN" dirty="0">
                <a:solidFill>
                  <a:srgbClr val="000000"/>
                </a:solidFill>
              </a:rPr>
              <a:t>RDD都是可序列化的，在内存不足时可自动降级为磁盘存储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17" name="任意多边形 16">
            <a:extLst>
              <a:ext uri="{FF2B5EF4-FFF2-40B4-BE49-F238E27FC236}">
                <a16:creationId xmlns:a16="http://schemas.microsoft.com/office/drawing/2014/main" id="{AEC0F234-C099-46B8-965B-E555F5E72867}"/>
              </a:ext>
            </a:extLst>
          </p:cNvPr>
          <p:cNvSpPr/>
          <p:nvPr/>
        </p:nvSpPr>
        <p:spPr>
          <a:xfrm>
            <a:off x="7464426" y="1776414"/>
            <a:ext cx="2519363" cy="879475"/>
          </a:xfrm>
          <a:custGeom>
            <a:avLst/>
            <a:gdLst>
              <a:gd name="connsiteX0" fmla="*/ 0 w 1695735"/>
              <a:gd name="connsiteY0" fmla="*/ 135659 h 1356588"/>
              <a:gd name="connsiteX1" fmla="*/ 135659 w 1695735"/>
              <a:gd name="connsiteY1" fmla="*/ 0 h 1356588"/>
              <a:gd name="connsiteX2" fmla="*/ 1560076 w 1695735"/>
              <a:gd name="connsiteY2" fmla="*/ 0 h 1356588"/>
              <a:gd name="connsiteX3" fmla="*/ 1695735 w 1695735"/>
              <a:gd name="connsiteY3" fmla="*/ 135659 h 1356588"/>
              <a:gd name="connsiteX4" fmla="*/ 1695735 w 1695735"/>
              <a:gd name="connsiteY4" fmla="*/ 1220929 h 1356588"/>
              <a:gd name="connsiteX5" fmla="*/ 1560076 w 1695735"/>
              <a:gd name="connsiteY5" fmla="*/ 1356588 h 1356588"/>
              <a:gd name="connsiteX6" fmla="*/ 135659 w 1695735"/>
              <a:gd name="connsiteY6" fmla="*/ 1356588 h 1356588"/>
              <a:gd name="connsiteX7" fmla="*/ 0 w 1695735"/>
              <a:gd name="connsiteY7" fmla="*/ 1220929 h 1356588"/>
              <a:gd name="connsiteX8" fmla="*/ 0 w 1695735"/>
              <a:gd name="connsiteY8" fmla="*/ 135659 h 135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5735" h="1356588">
                <a:moveTo>
                  <a:pt x="0" y="135659"/>
                </a:moveTo>
                <a:cubicBezTo>
                  <a:pt x="0" y="60737"/>
                  <a:pt x="60737" y="0"/>
                  <a:pt x="135659" y="0"/>
                </a:cubicBezTo>
                <a:lnTo>
                  <a:pt x="1560076" y="0"/>
                </a:lnTo>
                <a:cubicBezTo>
                  <a:pt x="1634998" y="0"/>
                  <a:pt x="1695735" y="60737"/>
                  <a:pt x="1695735" y="135659"/>
                </a:cubicBezTo>
                <a:lnTo>
                  <a:pt x="1695735" y="1220929"/>
                </a:lnTo>
                <a:cubicBezTo>
                  <a:pt x="1695735" y="1295851"/>
                  <a:pt x="1634998" y="1356588"/>
                  <a:pt x="1560076" y="1356588"/>
                </a:cubicBezTo>
                <a:lnTo>
                  <a:pt x="135659" y="1356588"/>
                </a:lnTo>
                <a:cubicBezTo>
                  <a:pt x="60737" y="1356588"/>
                  <a:pt x="0" y="1295851"/>
                  <a:pt x="0" y="1220929"/>
                </a:cubicBezTo>
                <a:lnTo>
                  <a:pt x="0" y="135659"/>
                </a:lnTo>
                <a:close/>
              </a:path>
            </a:pathLst>
          </a:custGeom>
          <a:solidFill>
            <a:srgbClr val="00B050">
              <a:alpha val="28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31173" tIns="131173" rIns="131173" bIns="131173" spcCol="1270" anchor="ctr"/>
          <a:lstStyle/>
          <a:p>
            <a:pPr algn="ctr" defTabSz="2133600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dirty="0">
                <a:solidFill>
                  <a:srgbClr val="000000"/>
                </a:solidFill>
              </a:rPr>
              <a:t>计算的中间结果会被保存，出错后可以方便地重新调度</a:t>
            </a: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4759E0C9-73D4-4674-9457-DBE959CF4301}"/>
              </a:ext>
            </a:extLst>
          </p:cNvPr>
          <p:cNvSpPr txBox="1">
            <a:spLocks noChangeArrowheads="1"/>
          </p:cNvSpPr>
          <p:nvPr/>
        </p:nvSpPr>
        <p:spPr>
          <a:xfrm>
            <a:off x="381912" y="328578"/>
            <a:ext cx="8008937" cy="6016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890D2E62-0A52-40A6-8761-9684F2D609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7206" y="260349"/>
            <a:ext cx="8008937" cy="60166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C749D-1F02-452A-B4D2-0A13F08EB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506" y="1700213"/>
            <a:ext cx="5868987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圆角矩形 2">
            <a:extLst>
              <a:ext uri="{FF2B5EF4-FFF2-40B4-BE49-F238E27FC236}">
                <a16:creationId xmlns:a16="http://schemas.microsoft.com/office/drawing/2014/main" id="{9D0FB71B-729E-4D26-A0E3-810C46E48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918" y="1844675"/>
            <a:ext cx="1473200" cy="1871663"/>
          </a:xfrm>
          <a:prstGeom prst="roundRect">
            <a:avLst>
              <a:gd name="adj" fmla="val 16667"/>
            </a:avLst>
          </a:prstGeom>
          <a:noFill/>
          <a:ln w="44450" algn="ctr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3B7AB29-9834-4EBB-9588-5CE3D84362C1}"/>
              </a:ext>
            </a:extLst>
          </p:cNvPr>
          <p:cNvSpPr txBox="1"/>
          <p:nvPr/>
        </p:nvSpPr>
        <p:spPr>
          <a:xfrm>
            <a:off x="3391693" y="4797425"/>
            <a:ext cx="5543550" cy="646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Spark SQL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用于分布式结构化数据的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SQL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查询与分析，在编写程序中，可以直接使用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SQL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语句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9FD4530-CCFF-40F2-A9C3-4861B6765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981" y="5443538"/>
            <a:ext cx="3400425" cy="55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345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>
            <a:extLst>
              <a:ext uri="{FF2B5EF4-FFF2-40B4-BE49-F238E27FC236}">
                <a16:creationId xmlns:a16="http://schemas.microsoft.com/office/drawing/2014/main" id="{D4750835-9F61-4F69-9D28-A35ECA4BE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5988" y="1817533"/>
            <a:ext cx="6100762" cy="3222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随着电子信息产业的飞速发展，互联网的数据量呈几何倍数增长，现在正处于大数据时代。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有数据显示，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2014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年，我国生产的数据量就已经达到了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ZB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级别。在未来几年内，中国的数据总数量将呈现翻倍上涨的趋势。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面对规模达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PB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乃至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EB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级以上的数据，不单单是在数据存储上，也在数据处理上给硬件带来了很大的压力。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E3EB128F-16E0-46F9-A38D-FFA241CA2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5988" y="985838"/>
            <a:ext cx="1755775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背景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78">
            <a:extLst>
              <a:ext uri="{FF2B5EF4-FFF2-40B4-BE49-F238E27FC236}">
                <a16:creationId xmlns:a16="http://schemas.microsoft.com/office/drawing/2014/main" id="{18C0E3E1-DE2B-4474-AD71-4561E13AE3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675" y="284107"/>
            <a:ext cx="5156200" cy="70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大数据简介</a:t>
            </a:r>
            <a:endParaRPr lang="zh-CN" altLang="zh-CN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7" name="组合 26">
            <a:extLst>
              <a:ext uri="{FF2B5EF4-FFF2-40B4-BE49-F238E27FC236}">
                <a16:creationId xmlns:a16="http://schemas.microsoft.com/office/drawing/2014/main" id="{067AD891-C28B-46B0-AAE8-65205E8ACA88}"/>
              </a:ext>
            </a:extLst>
          </p:cNvPr>
          <p:cNvGrpSpPr>
            <a:grpSpLocks/>
          </p:cNvGrpSpPr>
          <p:nvPr/>
        </p:nvGrpSpPr>
        <p:grpSpPr bwMode="auto">
          <a:xfrm>
            <a:off x="1365250" y="1889125"/>
            <a:ext cx="2360613" cy="2360613"/>
            <a:chOff x="-841" y="-2344"/>
            <a:chExt cx="1834736" cy="1834736"/>
          </a:xfrm>
          <a:solidFill>
            <a:schemeClr val="accent6"/>
          </a:solidFill>
        </p:grpSpPr>
        <p:grpSp>
          <p:nvGrpSpPr>
            <p:cNvPr id="8" name="Oval 5">
              <a:extLst>
                <a:ext uri="{FF2B5EF4-FFF2-40B4-BE49-F238E27FC236}">
                  <a16:creationId xmlns:a16="http://schemas.microsoft.com/office/drawing/2014/main" id="{7AAE8596-3424-4415-A007-116AFD2349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0350" y="158847"/>
              <a:ext cx="1517094" cy="1521835"/>
              <a:chOff x="0" y="0"/>
              <a:chExt cx="1950720" cy="1956816"/>
            </a:xfrm>
            <a:grpFill/>
          </p:grpSpPr>
          <p:pic>
            <p:nvPicPr>
              <p:cNvPr id="10" name="Oval 5">
                <a:extLst>
                  <a:ext uri="{FF2B5EF4-FFF2-40B4-BE49-F238E27FC236}">
                    <a16:creationId xmlns:a16="http://schemas.microsoft.com/office/drawing/2014/main" id="{812FD1E6-0738-4006-95E0-E4BE38FDE726}"/>
                  </a:ext>
                </a:extLst>
              </p:cNvPr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950720" cy="195681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" name="Text Box 11">
                <a:extLst>
                  <a:ext uri="{FF2B5EF4-FFF2-40B4-BE49-F238E27FC236}">
                    <a16:creationId xmlns:a16="http://schemas.microsoft.com/office/drawing/2014/main" id="{373A1909-0186-4673-9777-D1543153A12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458" y="296330"/>
                <a:ext cx="1358804" cy="135862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id-ID" altLang="en-US" sz="1800"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9" name="Group 48">
              <a:extLst>
                <a:ext uri="{FF2B5EF4-FFF2-40B4-BE49-F238E27FC236}">
                  <a16:creationId xmlns:a16="http://schemas.microsoft.com/office/drawing/2014/main" id="{421ADA4F-B8DF-49F8-A829-E15633C9244A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841" y="-2344"/>
              <a:ext cx="1834736" cy="18347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组合 486">
            <a:extLst>
              <a:ext uri="{FF2B5EF4-FFF2-40B4-BE49-F238E27FC236}">
                <a16:creationId xmlns:a16="http://schemas.microsoft.com/office/drawing/2014/main" id="{53DF4606-9848-4B40-B0F6-F0DBCAF64CDF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775" y="2646363"/>
            <a:ext cx="817563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4392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7A2BBDF1-0833-44B1-95E4-A95E6CDB0A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8644" y="258762"/>
            <a:ext cx="8008937" cy="60166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C79F1F-E7C6-475F-B08F-5B23A1BAE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506" y="1629191"/>
            <a:ext cx="5868987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圆角矩形 2">
            <a:extLst>
              <a:ext uri="{FF2B5EF4-FFF2-40B4-BE49-F238E27FC236}">
                <a16:creationId xmlns:a16="http://schemas.microsoft.com/office/drawing/2014/main" id="{93A62E01-1245-4330-8E5A-5841C08B6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7093" y="1773653"/>
            <a:ext cx="1471613" cy="1871663"/>
          </a:xfrm>
          <a:prstGeom prst="roundRect">
            <a:avLst>
              <a:gd name="adj" fmla="val 16667"/>
            </a:avLst>
          </a:prstGeom>
          <a:noFill/>
          <a:ln w="44450" algn="ctr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E671E00-1346-40F5-B9E2-F9545C04B6D4}"/>
              </a:ext>
            </a:extLst>
          </p:cNvPr>
          <p:cNvSpPr txBox="1"/>
          <p:nvPr/>
        </p:nvSpPr>
        <p:spPr>
          <a:xfrm>
            <a:off x="3391693" y="4726403"/>
            <a:ext cx="5543550" cy="1200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Spark Streaming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是用于处理流数据的分布式流处理框架，它将数据流以时间片为单位进行分割形成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RDD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，能够以较小的时间间隔对流数据进行处理，从严格意义上说是一个准实时处理系统。</a:t>
            </a:r>
          </a:p>
        </p:txBody>
      </p:sp>
    </p:spTree>
    <p:extLst>
      <p:ext uri="{BB962C8B-B14F-4D97-AF65-F5344CB8AC3E}">
        <p14:creationId xmlns:p14="http://schemas.microsoft.com/office/powerpoint/2010/main" val="15719529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51BD5CB-9C5A-4F1D-A9FC-521FB4A7CC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8100" y="384208"/>
            <a:ext cx="8008937" cy="60166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3D764-1098-4038-98CC-1B915C0E8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660" y="1691335"/>
            <a:ext cx="5868987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圆角矩形 2">
            <a:extLst>
              <a:ext uri="{FF2B5EF4-FFF2-40B4-BE49-F238E27FC236}">
                <a16:creationId xmlns:a16="http://schemas.microsoft.com/office/drawing/2014/main" id="{D9A47A25-1E92-43EC-BE92-A4F8735346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4360" y="1835797"/>
            <a:ext cx="1473200" cy="1871663"/>
          </a:xfrm>
          <a:prstGeom prst="roundRect">
            <a:avLst>
              <a:gd name="adj" fmla="val 16667"/>
            </a:avLst>
          </a:prstGeom>
          <a:noFill/>
          <a:ln w="44450" algn="ctr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940A3714-D51D-48C1-AC88-C502508E5A1C}"/>
              </a:ext>
            </a:extLst>
          </p:cNvPr>
          <p:cNvSpPr txBox="1"/>
          <p:nvPr/>
        </p:nvSpPr>
        <p:spPr>
          <a:xfrm>
            <a:off x="3310847" y="4788547"/>
            <a:ext cx="5543550" cy="9223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 err="1">
                <a:solidFill>
                  <a:schemeClr val="tx1">
                    <a:lumMod val="50000"/>
                  </a:schemeClr>
                </a:solidFill>
              </a:rPr>
              <a:t>Mllib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是一个分布式机器学习库，在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平台上对一些常用的机器学习算法进行了分布式实现，现在都包括：分类、回归、聚类、决策树等等。</a:t>
            </a:r>
          </a:p>
        </p:txBody>
      </p:sp>
    </p:spTree>
    <p:extLst>
      <p:ext uri="{BB962C8B-B14F-4D97-AF65-F5344CB8AC3E}">
        <p14:creationId xmlns:p14="http://schemas.microsoft.com/office/powerpoint/2010/main" val="14591242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1BD6183-15AD-464F-9F3C-17C8432AA9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8012" y="306387"/>
            <a:ext cx="8008937" cy="60166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940DB-B0A3-47F2-93FA-524D463EE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273" y="1700213"/>
            <a:ext cx="5868987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圆角矩形 2">
            <a:extLst>
              <a:ext uri="{FF2B5EF4-FFF2-40B4-BE49-F238E27FC236}">
                <a16:creationId xmlns:a16="http://schemas.microsoft.com/office/drawing/2014/main" id="{84B16145-8954-4725-A736-FCE2E2D32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8398" y="1844675"/>
            <a:ext cx="1471612" cy="1871663"/>
          </a:xfrm>
          <a:prstGeom prst="roundRect">
            <a:avLst>
              <a:gd name="adj" fmla="val 16667"/>
            </a:avLst>
          </a:prstGeom>
          <a:noFill/>
          <a:ln w="44450" algn="ctr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84B8A17-76F3-4C72-8366-A6A5D27B8D00}"/>
              </a:ext>
            </a:extLst>
          </p:cNvPr>
          <p:cNvSpPr txBox="1"/>
          <p:nvPr/>
        </p:nvSpPr>
        <p:spPr>
          <a:xfrm>
            <a:off x="3266460" y="4797425"/>
            <a:ext cx="5543550" cy="9223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 err="1">
                <a:solidFill>
                  <a:schemeClr val="tx1">
                    <a:lumMod val="50000"/>
                  </a:schemeClr>
                </a:solidFill>
              </a:rPr>
              <a:t>GraphX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是一个分布式图处理框架，在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上实现了大规模图计算的功能，提供了对图计算和图挖掘的各种接口。</a:t>
            </a:r>
          </a:p>
        </p:txBody>
      </p:sp>
    </p:spTree>
    <p:extLst>
      <p:ext uri="{BB962C8B-B14F-4D97-AF65-F5344CB8AC3E}">
        <p14:creationId xmlns:p14="http://schemas.microsoft.com/office/powerpoint/2010/main" val="6327400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0A28266-9F5E-48E0-A05C-C7EB6602662F}"/>
              </a:ext>
            </a:extLst>
          </p:cNvPr>
          <p:cNvSpPr txBox="1"/>
          <p:nvPr/>
        </p:nvSpPr>
        <p:spPr>
          <a:xfrm>
            <a:off x="270587" y="255819"/>
            <a:ext cx="55252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spark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运行流程图如下</a:t>
            </a:r>
            <a:endParaRPr lang="zh-CN" altLang="en-US" sz="4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75E0C19-A8B7-4A12-8478-16DAE232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91" y="1374148"/>
            <a:ext cx="5525271" cy="422969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8E142F77-452F-42AF-8E0A-E7FA77FBC969}"/>
              </a:ext>
            </a:extLst>
          </p:cNvPr>
          <p:cNvSpPr/>
          <p:nvPr/>
        </p:nvSpPr>
        <p:spPr>
          <a:xfrm>
            <a:off x="5910162" y="137414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构建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 Application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的运行环境，启动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SparkContext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SparkContext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向资源管理器（可以是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Standalone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Mesos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Yarn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）申请运行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Executor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资源，并启动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StandaloneExecutorbackend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Executor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向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SparkContext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申请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</a:t>
            </a:r>
          </a:p>
          <a:p>
            <a:pPr>
              <a:buFont typeface="+mj-lt"/>
              <a:buAutoNum type="arabicPeriod"/>
            </a:pP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SparkContext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将应用程序分发给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Executor</a:t>
            </a:r>
          </a:p>
          <a:p>
            <a:pPr>
              <a:buFont typeface="+mj-lt"/>
              <a:buAutoNum type="arabicPeriod"/>
            </a:pP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SparkContext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构建成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DAG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图，将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DAG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图分解成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Stage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、将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Taskset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发送给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 Scheduler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，最后由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 Scheduler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将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发送给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Executor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运行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Task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在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Executor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上运行，运行完释放所有资源</a:t>
            </a:r>
          </a:p>
        </p:txBody>
      </p:sp>
    </p:spTree>
    <p:extLst>
      <p:ext uri="{BB962C8B-B14F-4D97-AF65-F5344CB8AC3E}">
        <p14:creationId xmlns:p14="http://schemas.microsoft.com/office/powerpoint/2010/main" val="10568996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4">
            <a:extLst>
              <a:ext uri="{FF2B5EF4-FFF2-40B4-BE49-F238E27FC236}">
                <a16:creationId xmlns:a16="http://schemas.microsoft.com/office/drawing/2014/main" id="{1E8FB2F0-36C3-4F5E-8207-683D36F5444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531213" y="1359609"/>
          <a:ext cx="8640763" cy="3573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0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05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42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50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1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使用场景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时间跨度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同类框架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使用</a:t>
                      </a:r>
                      <a:r>
                        <a:rPr lang="en-US" altLang="zh-CN" sz="1800" dirty="0"/>
                        <a:t>Spark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1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复杂的批量数据处理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小时级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err="1"/>
                        <a:t>MapReduce</a:t>
                      </a:r>
                      <a:r>
                        <a:rPr lang="zh-CN" altLang="en-US" sz="1800" dirty="0"/>
                        <a:t>（</a:t>
                      </a:r>
                      <a:r>
                        <a:rPr lang="en-US" altLang="zh-CN" sz="1800" dirty="0"/>
                        <a:t>Hive</a:t>
                      </a:r>
                      <a:r>
                        <a:rPr lang="zh-CN" altLang="en-US" sz="1800" dirty="0"/>
                        <a:t>）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Spark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2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基于历史数据的交互式查询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分钟级，秒级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Impala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Spark SQL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2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基于实时数据流的数据处理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秒级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Storm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Spark Streaming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2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基于历史数据的数据挖掘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-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Mahout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Spark </a:t>
                      </a:r>
                      <a:r>
                        <a:rPr lang="en-US" altLang="zh-CN" sz="1800" dirty="0" err="1"/>
                        <a:t>MLlib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2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基于增量数据的机器学习</a:t>
                      </a:r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-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-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/>
                        <a:t>Spark Streaming</a:t>
                      </a:r>
                    </a:p>
                    <a:p>
                      <a:pPr algn="l"/>
                      <a:r>
                        <a:rPr lang="en-US" altLang="zh-CN" sz="1800" dirty="0"/>
                        <a:t>+</a:t>
                      </a:r>
                      <a:r>
                        <a:rPr lang="en-US" altLang="zh-CN" sz="1800" dirty="0" err="1"/>
                        <a:t>MLlib</a:t>
                      </a:r>
                      <a:endParaRPr lang="zh-CN" altLang="en-US" sz="1800" dirty="0"/>
                    </a:p>
                  </a:txBody>
                  <a:tcPr marL="91444" marR="91444" marT="45693" marB="45693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7649D9E0-E646-4B4A-98FA-596F8A1EB2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850" y="241030"/>
            <a:ext cx="8008937" cy="60166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的体系架构对比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ABBE847-8644-4499-9C54-D11F06AFF8C6}"/>
              </a:ext>
            </a:extLst>
          </p:cNvPr>
          <p:cNvSpPr txBox="1">
            <a:spLocks/>
          </p:cNvSpPr>
          <p:nvPr/>
        </p:nvSpPr>
        <p:spPr bwMode="auto">
          <a:xfrm>
            <a:off x="1531213" y="5020254"/>
            <a:ext cx="8640763" cy="1378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 eaLnBrk="0" hangingPunct="0"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4476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ebdings" panose="05030102010509060703" pitchFamily="18" charset="2"/>
              <a:buChar char=""/>
            </a:pP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在特定的使用场景下，</a:t>
            </a:r>
            <a:r>
              <a:rPr lang="en-US" altLang="zh-CN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Spark</a:t>
            </a: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提供的解决方案不一定是最优，比如在实时数据流处理中，相比于</a:t>
            </a:r>
            <a:r>
              <a:rPr lang="en-US" altLang="zh-CN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Spark Streaming</a:t>
            </a: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，</a:t>
            </a:r>
            <a:r>
              <a:rPr lang="en-US" altLang="zh-CN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Storm</a:t>
            </a: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的实时性更强、时间切片更小，但</a:t>
            </a:r>
            <a:r>
              <a:rPr lang="en-US" altLang="zh-CN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Spark</a:t>
            </a: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模块间的数据可以无缝结合，因此</a:t>
            </a:r>
            <a:r>
              <a:rPr lang="en-US" altLang="zh-CN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Spark</a:t>
            </a:r>
            <a:r>
              <a:rPr lang="zh-CN" altLang="en-US" dirty="0">
                <a:solidFill>
                  <a:srgbClr val="9C7768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生态体系可以为大数据的处理、分析提供一站式解决方案。</a:t>
            </a:r>
            <a:endParaRPr lang="en-US" altLang="zh-CN" dirty="0">
              <a:solidFill>
                <a:srgbClr val="9C7768"/>
              </a:solidFill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26164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1">
            <a:extLst>
              <a:ext uri="{FF2B5EF4-FFF2-40B4-BE49-F238E27FC236}">
                <a16:creationId xmlns:a16="http://schemas.microsoft.com/office/drawing/2014/main" id="{FA6796C1-903E-4E30-B840-990A4B63884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023916" y="906716"/>
          <a:ext cx="6144167" cy="5951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r:id="rId3" imgW="9972554" imgH="9677561" progId="Visio.Drawing.15">
                  <p:embed/>
                </p:oleObj>
              </mc:Choice>
              <mc:Fallback>
                <p:oleObj r:id="rId3" imgW="9972554" imgH="9677561" progId="Visio.Drawing.15">
                  <p:embed/>
                  <p:pic>
                    <p:nvPicPr>
                      <p:cNvPr id="4" name="Object 1">
                        <a:extLst>
                          <a:ext uri="{FF2B5EF4-FFF2-40B4-BE49-F238E27FC236}">
                            <a16:creationId xmlns:a16="http://schemas.microsoft.com/office/drawing/2014/main" id="{FA6796C1-903E-4E30-B840-990A4B63884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3916" y="906716"/>
                        <a:ext cx="6144167" cy="59512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FA470D0D-86BC-4C76-A90E-A163AC71BED4}"/>
              </a:ext>
            </a:extLst>
          </p:cNvPr>
          <p:cNvSpPr txBox="1"/>
          <p:nvPr/>
        </p:nvSpPr>
        <p:spPr>
          <a:xfrm>
            <a:off x="291232" y="137275"/>
            <a:ext cx="85998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Hadoop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与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Spark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的执行流程对比</a:t>
            </a:r>
            <a:endParaRPr lang="zh-CN" altLang="en-US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90014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95D46DB-D4FE-400E-958F-1BBA1EB80E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6110" y="143357"/>
            <a:ext cx="10457235" cy="914400"/>
          </a:xfrm>
          <a:ln/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Hadoop</a:t>
            </a:r>
            <a:r>
              <a:rPr lang="zh-CN" altLang="zh-CN" dirty="0">
                <a:solidFill>
                  <a:schemeClr val="accent5">
                    <a:lumMod val="75000"/>
                  </a:schemeClr>
                </a:solidFill>
              </a:rPr>
              <a:t>与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Spark</a:t>
            </a:r>
            <a:r>
              <a:rPr lang="zh-CN" altLang="zh-CN" dirty="0">
                <a:solidFill>
                  <a:schemeClr val="accent5">
                    <a:lumMod val="75000"/>
                  </a:schemeClr>
                </a:solidFill>
              </a:rPr>
              <a:t>执行逻辑回归的时间对比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948B2267-3666-49B2-B5DD-E47E105ECF7D}"/>
              </a:ext>
            </a:extLst>
          </p:cNvPr>
          <p:cNvGraphicFramePr/>
          <p:nvPr>
            <p:extLst/>
          </p:nvPr>
        </p:nvGraphicFramePr>
        <p:xfrm>
          <a:off x="2438456" y="2667019"/>
          <a:ext cx="4363560" cy="3220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矩形 3">
            <a:extLst>
              <a:ext uri="{FF2B5EF4-FFF2-40B4-BE49-F238E27FC236}">
                <a16:creationId xmlns:a16="http://schemas.microsoft.com/office/drawing/2014/main" id="{E39924A9-4163-491D-84BF-8F2E4AA20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5331" y="5887555"/>
            <a:ext cx="5715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800" dirty="0"/>
              <a:t>图</a:t>
            </a:r>
            <a:r>
              <a:rPr lang="en-US" altLang="zh-CN" sz="1800" dirty="0"/>
              <a:t> Hadoop</a:t>
            </a:r>
            <a:r>
              <a:rPr lang="zh-CN" altLang="zh-CN" sz="1800" dirty="0"/>
              <a:t>与</a:t>
            </a:r>
            <a:r>
              <a:rPr lang="en-US" altLang="zh-CN" sz="1800" dirty="0"/>
              <a:t>Spark</a:t>
            </a:r>
            <a:r>
              <a:rPr lang="zh-CN" altLang="zh-CN" sz="1800" dirty="0"/>
              <a:t>执行逻辑回归的时间对比</a:t>
            </a:r>
            <a:endParaRPr lang="zh-CN" altLang="en-US" sz="1800" dirty="0"/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887FDD4F-C993-4CA3-99E9-2A118F5A5C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371600"/>
            <a:ext cx="75438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zh-CN" sz="1800" dirty="0"/>
              <a:t>使用</a:t>
            </a:r>
            <a:r>
              <a:rPr lang="en-US" altLang="zh-CN" sz="1800" dirty="0"/>
              <a:t>Hadoop</a:t>
            </a:r>
            <a:r>
              <a:rPr lang="zh-CN" altLang="zh-CN" sz="1800" dirty="0"/>
              <a:t>进行迭代计算非常耗资源</a:t>
            </a:r>
            <a:endParaRPr lang="en-US" altLang="zh-CN" sz="1800" dirty="0"/>
          </a:p>
          <a:p>
            <a:pPr eaLnBrk="1" hangingPunct="1">
              <a:spcBef>
                <a:spcPct val="0"/>
              </a:spcBef>
            </a:pPr>
            <a:r>
              <a:rPr lang="en-US" altLang="zh-CN" sz="1800" dirty="0"/>
              <a:t>Spark</a:t>
            </a:r>
            <a:r>
              <a:rPr lang="zh-CN" altLang="zh-CN" sz="1800" dirty="0"/>
              <a:t>将数据载入内存后，之后的迭代计算都可以直接使用内存中的中间结果作运算，避免了从磁盘中频繁读取数据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0728106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A002E3F5-157E-4C89-83EE-4587CCA9D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446" y="1031745"/>
            <a:ext cx="11199846" cy="5755422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Arial" charset="0"/>
              </a:rPr>
              <a:t>Spark</a:t>
            </a:r>
            <a:r>
              <a:rPr lang="zh-CN" altLang="zh-CN" sz="2000" dirty="0">
                <a:latin typeface="Arial" charset="0"/>
              </a:rPr>
              <a:t>在借鉴</a:t>
            </a:r>
            <a:r>
              <a:rPr lang="en-US" altLang="zh-CN" sz="2000" dirty="0" err="1">
                <a:latin typeface="Arial" charset="0"/>
              </a:rPr>
              <a:t>Hadoop</a:t>
            </a:r>
            <a:r>
              <a:rPr lang="en-US" altLang="zh-CN" sz="2000" dirty="0">
                <a:latin typeface="Arial" charset="0"/>
              </a:rPr>
              <a:t> </a:t>
            </a:r>
            <a:r>
              <a:rPr lang="en-US" altLang="zh-CN" sz="2000" dirty="0" err="1">
                <a:latin typeface="Arial" charset="0"/>
              </a:rPr>
              <a:t>MapReduce</a:t>
            </a:r>
            <a:r>
              <a:rPr lang="zh-CN" altLang="zh-CN" sz="2000" dirty="0">
                <a:latin typeface="Arial" charset="0"/>
              </a:rPr>
              <a:t>优点的同时，很好地解决了</a:t>
            </a:r>
            <a:r>
              <a:rPr lang="en-US" altLang="zh-CN" sz="2000" dirty="0" err="1">
                <a:latin typeface="Arial" charset="0"/>
              </a:rPr>
              <a:t>MapReduce</a:t>
            </a:r>
            <a:r>
              <a:rPr lang="zh-CN" altLang="zh-CN" sz="2000" dirty="0">
                <a:latin typeface="Arial" charset="0"/>
              </a:rPr>
              <a:t>所面临的问题</a:t>
            </a:r>
            <a:endParaRPr lang="en-US" altLang="zh-CN" sz="2000" dirty="0">
              <a:latin typeface="Arial" charset="0"/>
            </a:endParaRPr>
          </a:p>
          <a:p>
            <a:pPr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anose="020B0604020202020204" pitchFamily="34" charset="0"/>
              <a:buNone/>
              <a:defRPr/>
            </a:pPr>
            <a:r>
              <a:rPr lang="zh-CN" sz="2000" dirty="0">
                <a:latin typeface="Times New Roman" pitchFamily="18" charset="0"/>
                <a:cs typeface="Times New Roman" pitchFamily="18" charset="0"/>
              </a:rPr>
              <a:t>相比于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Hadoop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MapReduce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Spark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主要具有如下优点：</a:t>
            </a:r>
            <a:endParaRPr lang="en-US" altLang="zh-CN" sz="2000" dirty="0">
              <a:latin typeface="Times New Roman" pitchFamily="18" charset="0"/>
              <a:cs typeface="Times New Roman" pitchFamily="18" charset="0"/>
            </a:endParaRPr>
          </a:p>
          <a:p>
            <a:pPr indent="269875">
              <a:buFont typeface="Arial" panose="020B0604020202020204" pitchFamily="34" charset="0"/>
              <a:buNone/>
              <a:defRPr/>
            </a:pPr>
            <a:endParaRPr lang="zh-CN" altLang="en-US" sz="2000" dirty="0"/>
          </a:p>
          <a:p>
            <a:pPr>
              <a:buFontTx/>
              <a:buChar char="•"/>
              <a:defRPr/>
            </a:pP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Spark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的计算模式也属于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MapReduce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，但不局限于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Map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和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Reduce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操作，还提供了多种数据集操作类型，编程模型比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Hadoop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MapReduce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更灵活</a:t>
            </a:r>
            <a:endParaRPr lang="zh-CN" altLang="en-US" sz="2000" dirty="0"/>
          </a:p>
          <a:p>
            <a:pPr>
              <a:buFontTx/>
              <a:buChar char="•"/>
              <a:defRPr/>
            </a:pP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Spark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提供了内存计算，可将中间结果放到内存中，对于迭代运算效率更高</a:t>
            </a:r>
          </a:p>
          <a:p>
            <a:pPr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Spark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基于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DAG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的任务调度执行机制，要优于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Hadoop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Times New Roman" pitchFamily="18" charset="0"/>
                <a:cs typeface="Times New Roman" pitchFamily="18" charset="0"/>
              </a:rPr>
              <a:t>MapReduce</a:t>
            </a:r>
            <a:r>
              <a:rPr lang="zh-CN" altLang="en-US" sz="2000" dirty="0">
                <a:latin typeface="Times New Roman" pitchFamily="18" charset="0"/>
                <a:cs typeface="Times New Roman" pitchFamily="18" charset="0"/>
              </a:rPr>
              <a:t>的迭代执行机制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Hadoop</a:t>
            </a: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存在如下一些缺点：</a:t>
            </a:r>
            <a:endParaRPr lang="zh-CN" altLang="en-US" sz="2400" dirty="0"/>
          </a:p>
          <a:p>
            <a:pPr>
              <a:buFontTx/>
              <a:buChar char="•"/>
              <a:defRPr/>
            </a:pP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表达能力有限</a:t>
            </a:r>
            <a:endParaRPr lang="zh-CN" altLang="en-US" sz="2400" dirty="0"/>
          </a:p>
          <a:p>
            <a:pPr>
              <a:buFontTx/>
              <a:buChar char="•"/>
              <a:defRPr/>
            </a:pP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磁盘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IO</a:t>
            </a: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开销大</a:t>
            </a:r>
            <a:endParaRPr lang="en-US" altLang="zh-CN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FontTx/>
              <a:buChar char="•"/>
              <a:defRPr/>
            </a:pP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延迟高</a:t>
            </a:r>
            <a:endParaRPr lang="en-US" altLang="zh-CN" sz="24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Tx/>
              <a:buChar char="•"/>
              <a:defRPr/>
            </a:pP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任务之间的衔接涉及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IO</a:t>
            </a: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开销</a:t>
            </a:r>
            <a:endParaRPr lang="en-US" altLang="zh-CN" sz="24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Tx/>
              <a:buChar char="•"/>
              <a:defRPr/>
            </a:pPr>
            <a:r>
              <a:rPr lang="zh-CN" altLang="en-US" sz="2400" dirty="0">
                <a:latin typeface="Times New Roman" pitchFamily="18" charset="0"/>
                <a:cs typeface="Times New Roman" pitchFamily="18" charset="0"/>
              </a:rPr>
              <a:t>在前一个任务执行完成之前，其他任务就无法开始，难以胜任复杂、多阶段的计算任务</a:t>
            </a:r>
            <a:r>
              <a:rPr lang="zh-CN" altLang="en-US" sz="2400" dirty="0"/>
              <a:t> </a:t>
            </a:r>
          </a:p>
          <a:p>
            <a:pPr>
              <a:defRPr/>
            </a:pPr>
            <a:endParaRPr lang="zh-CN" altLang="en-US" sz="2000" dirty="0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CAA8FD8-AEB9-4244-A9EA-529027AD3B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446" y="174755"/>
            <a:ext cx="567655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Hadoop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与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Spark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的对比</a:t>
            </a:r>
          </a:p>
        </p:txBody>
      </p:sp>
    </p:spTree>
    <p:extLst>
      <p:ext uri="{BB962C8B-B14F-4D97-AF65-F5344CB8AC3E}">
        <p14:creationId xmlns:p14="http://schemas.microsoft.com/office/powerpoint/2010/main" val="19883403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D8DE423-F6BA-4A74-95B9-6472B1495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18" y="667801"/>
            <a:ext cx="8106906" cy="583964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09B8BF5-6A91-40D4-A27E-6A67790B5937}"/>
              </a:ext>
            </a:extLst>
          </p:cNvPr>
          <p:cNvSpPr txBox="1"/>
          <p:nvPr/>
        </p:nvSpPr>
        <p:spPr>
          <a:xfrm>
            <a:off x="424642" y="87912"/>
            <a:ext cx="3685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Flink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架构</a:t>
            </a:r>
          </a:p>
        </p:txBody>
      </p:sp>
    </p:spTree>
    <p:extLst>
      <p:ext uri="{BB962C8B-B14F-4D97-AF65-F5344CB8AC3E}">
        <p14:creationId xmlns:p14="http://schemas.microsoft.com/office/powerpoint/2010/main" val="4647304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7D8CC90-9750-4B25-830A-0C94C9776325}"/>
              </a:ext>
            </a:extLst>
          </p:cNvPr>
          <p:cNvSpPr/>
          <p:nvPr/>
        </p:nvSpPr>
        <p:spPr>
          <a:xfrm>
            <a:off x="434708" y="202554"/>
            <a:ext cx="40511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Flink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流处理特性</a:t>
            </a:r>
            <a:endParaRPr lang="zh-CN" altLang="en-US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809BA4-0A2F-42BF-B3B6-2E400CDFC38F}"/>
              </a:ext>
            </a:extLst>
          </p:cNvPr>
          <p:cNvSpPr/>
          <p:nvPr/>
        </p:nvSpPr>
        <p:spPr>
          <a:xfrm>
            <a:off x="434708" y="1309778"/>
            <a:ext cx="9772982" cy="3573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支持高吞吐、低延迟、高性能的流处理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支持带有事件时间的窗口（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Window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）操作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支持有状态计算的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Exactly-once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语义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支持高度灵活的窗口（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Window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）操作，支持基于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time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count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session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，以及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data-driven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的窗口操作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支持具有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Backpressure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功能的持续流模型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支持基于轻量级分布式快照（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Snapshot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）实现的容错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一个运行时同时支持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Batch on Streaming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处理和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Streaming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处理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Flink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JVM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内部实现了自己的内存管理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支持迭代计算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支持程序自动优化：避免特定情况下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Shuffle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、排序等昂贵操作，中间结果有必要进行缓存</a:t>
            </a:r>
          </a:p>
        </p:txBody>
      </p:sp>
    </p:spTree>
    <p:extLst>
      <p:ext uri="{BB962C8B-B14F-4D97-AF65-F5344CB8AC3E}">
        <p14:creationId xmlns:p14="http://schemas.microsoft.com/office/powerpoint/2010/main" val="338718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>
            <a:extLst>
              <a:ext uri="{FF2B5EF4-FFF2-40B4-BE49-F238E27FC236}">
                <a16:creationId xmlns:a16="http://schemas.microsoft.com/office/drawing/2014/main" id="{8DAF6179-D816-44B0-926D-3BC3A4500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131" y="2224036"/>
            <a:ext cx="10525944" cy="3224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萌芽阶段：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世纪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90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年代到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21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世纪的样子，数据库技术成熟，数据挖掘理论成熟，也称数据挖掘阶段。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突破阶段：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2003——2006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年，非结构化的数据大量出现，传统的数据库处理难以应对，也称非结构化数据阶段。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成熟阶段：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2006——2009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年，谷歌公开发表两篇论文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谷歌文件系统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》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和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基于集群的简单数据处理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:MapReduce》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，其核心的技术包括分布式文件系统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GFS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，分布式计算系统框架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MapReduce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，分布式锁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Chubby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，及分布式数据库</a:t>
            </a:r>
            <a:r>
              <a:rPr lang="en-US" altLang="zh-CN" sz="1600" dirty="0" err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BigTable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，这期间大数据研究的焦点是性能，云计算，大规模的数据集并行运算算法，以及开源分布式架构（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Hadoop)</a:t>
            </a: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应用阶段：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2009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年至今，大数据基础技术成熟之后，学术界及及企业界纷纷开始转向应用研究，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2013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年大数据技术开始向商业、科技、医疗、政府、教育、经济、交通、物流及社会的各个领域渗透，因此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2013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年也被称为大数据元年。</a:t>
            </a: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F5F4EEE0-6218-4761-B8BF-0736781A0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31" y="1643011"/>
            <a:ext cx="3467563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发展阶段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78">
            <a:extLst>
              <a:ext uri="{FF2B5EF4-FFF2-40B4-BE49-F238E27FC236}">
                <a16:creationId xmlns:a16="http://schemas.microsoft.com/office/drawing/2014/main" id="{5340C308-1E83-402D-955D-988CA528F0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966" y="392082"/>
            <a:ext cx="5156200" cy="70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大数据简介</a:t>
            </a:r>
            <a:endParaRPr lang="zh-CN" altLang="zh-CN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55832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CFAC74A-1721-4BE5-BCF5-284490C28714}"/>
              </a:ext>
            </a:extLst>
          </p:cNvPr>
          <p:cNvSpPr txBox="1"/>
          <p:nvPr/>
        </p:nvSpPr>
        <p:spPr>
          <a:xfrm>
            <a:off x="232075" y="117327"/>
            <a:ext cx="3275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Flink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生态圈</a:t>
            </a:r>
          </a:p>
        </p:txBody>
      </p:sp>
      <p:pic>
        <p:nvPicPr>
          <p:cNvPr id="7" name="图片 6" descr="图 2. Flink 的 Stack">
            <a:extLst>
              <a:ext uri="{FF2B5EF4-FFF2-40B4-BE49-F238E27FC236}">
                <a16:creationId xmlns:a16="http://schemas.microsoft.com/office/drawing/2014/main" id="{A2AE4F6A-F43B-4CB5-AB2C-C16C1C31E18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52762" y="805951"/>
            <a:ext cx="8092453" cy="39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962C75A-15BB-4D22-998C-1C7A45C0E320}"/>
              </a:ext>
            </a:extLst>
          </p:cNvPr>
          <p:cNvSpPr txBox="1"/>
          <p:nvPr/>
        </p:nvSpPr>
        <p:spPr>
          <a:xfrm>
            <a:off x="707718" y="5166068"/>
            <a:ext cx="99148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zh-CN" altLang="zh-CN" dirty="0"/>
              <a:t>为了更广泛的支持大数据的生态圈，其下也实现了很多</a:t>
            </a:r>
            <a:r>
              <a:rPr lang="en-US" altLang="zh-CN" dirty="0"/>
              <a:t> Connector </a:t>
            </a:r>
            <a:r>
              <a:rPr lang="zh-CN" altLang="zh-CN" dirty="0"/>
              <a:t>的子项目。最熟悉的，当然就是与</a:t>
            </a:r>
            <a:r>
              <a:rPr lang="en-US" altLang="zh-CN" dirty="0"/>
              <a:t> Hadoop HDFS </a:t>
            </a:r>
            <a:r>
              <a:rPr lang="zh-CN" altLang="zh-CN" dirty="0"/>
              <a:t>集成。其次，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zh-CN" altLang="zh-CN" dirty="0"/>
              <a:t>也宣布支持了</a:t>
            </a:r>
            <a:r>
              <a:rPr lang="en-US" altLang="zh-CN" dirty="0"/>
              <a:t> Tachyon</a:t>
            </a:r>
            <a:r>
              <a:rPr lang="zh-CN" altLang="zh-CN" dirty="0"/>
              <a:t>、</a:t>
            </a:r>
            <a:r>
              <a:rPr lang="en-US" altLang="zh-CN" dirty="0"/>
              <a:t>S3 </a:t>
            </a:r>
            <a:r>
              <a:rPr lang="zh-CN" altLang="zh-CN" dirty="0"/>
              <a:t>以及</a:t>
            </a:r>
            <a:r>
              <a:rPr lang="en-US" altLang="zh-CN" dirty="0"/>
              <a:t> </a:t>
            </a:r>
            <a:r>
              <a:rPr lang="en-US" altLang="zh-CN" dirty="0" err="1"/>
              <a:t>MapRFS</a:t>
            </a:r>
            <a:r>
              <a:rPr lang="zh-CN" altLang="zh-CN" dirty="0"/>
              <a:t>。不过对于</a:t>
            </a:r>
            <a:r>
              <a:rPr lang="en-US" altLang="zh-CN" dirty="0"/>
              <a:t> Tachyon </a:t>
            </a:r>
            <a:r>
              <a:rPr lang="zh-CN" altLang="zh-CN" dirty="0"/>
              <a:t>以及</a:t>
            </a:r>
            <a:r>
              <a:rPr lang="en-US" altLang="zh-CN" dirty="0"/>
              <a:t> S3 </a:t>
            </a:r>
            <a:r>
              <a:rPr lang="zh-CN" altLang="zh-CN" dirty="0"/>
              <a:t>的支持，都是通过</a:t>
            </a:r>
            <a:r>
              <a:rPr lang="en-US" altLang="zh-CN" dirty="0"/>
              <a:t> Hadoop HDFS </a:t>
            </a:r>
            <a:r>
              <a:rPr lang="zh-CN" altLang="zh-CN" dirty="0"/>
              <a:t>这层包装实现的，也就是说要使用</a:t>
            </a:r>
            <a:r>
              <a:rPr lang="en-US" altLang="zh-CN" dirty="0"/>
              <a:t> Tachyon </a:t>
            </a:r>
            <a:r>
              <a:rPr lang="zh-CN" altLang="zh-CN" dirty="0"/>
              <a:t>和</a:t>
            </a:r>
            <a:r>
              <a:rPr lang="en-US" altLang="zh-CN" dirty="0"/>
              <a:t> S3</a:t>
            </a:r>
            <a:r>
              <a:rPr lang="zh-CN" altLang="zh-CN" dirty="0"/>
              <a:t>，就必须有</a:t>
            </a:r>
            <a:r>
              <a:rPr lang="en-US" altLang="zh-CN" dirty="0"/>
              <a:t> Hadoop</a:t>
            </a:r>
            <a:r>
              <a:rPr lang="zh-CN" altLang="zh-CN" dirty="0"/>
              <a:t>，而且要更改</a:t>
            </a:r>
            <a:r>
              <a:rPr lang="en-US" altLang="zh-CN" dirty="0"/>
              <a:t> Hadoop </a:t>
            </a:r>
            <a:r>
              <a:rPr lang="zh-CN" altLang="zh-CN" dirty="0"/>
              <a:t>的配置（</a:t>
            </a:r>
            <a:r>
              <a:rPr lang="en-US" altLang="zh-CN" dirty="0"/>
              <a:t>core-site.xml</a:t>
            </a:r>
            <a:r>
              <a:rPr lang="zh-CN" altLang="zh-CN" dirty="0"/>
              <a:t>）。如果浏览</a:t>
            </a:r>
            <a:r>
              <a:rPr lang="en-US" altLang="zh-CN" dirty="0"/>
              <a:t> 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zh-CN" altLang="zh-CN" dirty="0"/>
              <a:t>的代码目录，我们就会看到更多</a:t>
            </a:r>
            <a:r>
              <a:rPr lang="en-US" altLang="zh-CN" dirty="0"/>
              <a:t> Connector </a:t>
            </a:r>
            <a:r>
              <a:rPr lang="zh-CN" altLang="zh-CN" dirty="0"/>
              <a:t>项目，例如</a:t>
            </a:r>
            <a:r>
              <a:rPr lang="en-US" altLang="zh-CN" dirty="0"/>
              <a:t> Flume </a:t>
            </a:r>
            <a:r>
              <a:rPr lang="zh-CN" altLang="zh-CN" dirty="0"/>
              <a:t>和</a:t>
            </a:r>
            <a:r>
              <a:rPr lang="en-US" altLang="zh-CN" dirty="0"/>
              <a:t> Kafka</a:t>
            </a:r>
            <a:r>
              <a:rPr lang="zh-CN" altLang="zh-CN" dirty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2627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8BDAFB2-F75D-4BF4-A6C4-D0062D7C5CCA}"/>
              </a:ext>
            </a:extLst>
          </p:cNvPr>
          <p:cNvSpPr/>
          <p:nvPr/>
        </p:nvSpPr>
        <p:spPr>
          <a:xfrm>
            <a:off x="248746" y="161138"/>
            <a:ext cx="43188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Yarn Cluster </a:t>
            </a: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模式</a:t>
            </a:r>
            <a:endParaRPr lang="zh-CN" altLang="en-US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图片 5" descr="图 6. Flink 与 Yarn 的关系">
            <a:extLst>
              <a:ext uri="{FF2B5EF4-FFF2-40B4-BE49-F238E27FC236}">
                <a16:creationId xmlns:a16="http://schemas.microsoft.com/office/drawing/2014/main" id="{A993B715-F70B-4FCD-B577-46769A56E6C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16996" y="1157632"/>
            <a:ext cx="9358008" cy="42541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30A1BD3-1352-43F9-A6DB-D8DF4FA6DADA}"/>
              </a:ext>
            </a:extLst>
          </p:cNvPr>
          <p:cNvSpPr/>
          <p:nvPr/>
        </p:nvSpPr>
        <p:spPr>
          <a:xfrm>
            <a:off x="640700" y="5638809"/>
            <a:ext cx="112185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在图中可以看出，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Flink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Yarn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的关系与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MapReduce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Yarn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的关系是一样的。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Flink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Yarn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的接口实现了自己的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App Master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。当在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Yarn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中部署了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Flink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Yarn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就会用自己的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Container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来启动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Flink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JobManager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（也就是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App Master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）和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TaskManager</a:t>
            </a:r>
            <a: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7591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8CDC02F2-0C38-40BF-85C3-876E8AD3A4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60364" y="129833"/>
            <a:ext cx="8001000" cy="789782"/>
          </a:xfrm>
          <a:ln/>
        </p:spPr>
        <p:txBody>
          <a:bodyPr>
            <a:normAutofit fontScale="90000"/>
          </a:bodyPr>
          <a:lstStyle/>
          <a:p>
            <a:br>
              <a:rPr lang="zh-CN" altLang="en-US" dirty="0"/>
            </a:b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矩形 2">
            <a:extLst>
              <a:ext uri="{FF2B5EF4-FFF2-40B4-BE49-F238E27FC236}">
                <a16:creationId xmlns:a16="http://schemas.microsoft.com/office/drawing/2014/main" id="{D85830E3-5FE6-4DAD-9BCA-A87009E2D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638" y="1196975"/>
            <a:ext cx="15795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/>
              <a:t>流式计算比较</a:t>
            </a:r>
            <a:endParaRPr lang="zh-CN" altLang="en-US" sz="1800" dirty="0"/>
          </a:p>
        </p:txBody>
      </p:sp>
      <p:sp>
        <p:nvSpPr>
          <p:cNvPr id="6" name="矩形 3">
            <a:extLst>
              <a:ext uri="{FF2B5EF4-FFF2-40B4-BE49-F238E27FC236}">
                <a16:creationId xmlns:a16="http://schemas.microsoft.com/office/drawing/2014/main" id="{0915BC95-6347-489A-A372-00FDCEB84F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628775"/>
            <a:ext cx="799306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/>
              <a:t>它们都支持流式计算，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是一行一行处理，而</a:t>
            </a:r>
            <a:r>
              <a:rPr lang="en-US" altLang="zh-CN" sz="1800" dirty="0"/>
              <a:t>Spark</a:t>
            </a:r>
            <a:r>
              <a:rPr lang="zh-CN" altLang="en-US" sz="1800" dirty="0"/>
              <a:t>是基于数据片集合（</a:t>
            </a:r>
            <a:r>
              <a:rPr lang="en-US" altLang="zh-CN" sz="1800" dirty="0"/>
              <a:t>RDD</a:t>
            </a:r>
            <a:r>
              <a:rPr lang="zh-CN" altLang="en-US" sz="1800" dirty="0"/>
              <a:t>）进行小批量处理，所以</a:t>
            </a:r>
            <a:r>
              <a:rPr lang="en-US" altLang="zh-CN" sz="1800" dirty="0"/>
              <a:t>Spark</a:t>
            </a:r>
            <a:r>
              <a:rPr lang="zh-CN" altLang="en-US" sz="1800" dirty="0"/>
              <a:t>在流式处理方面，不可避免增加一些延时。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的流式计算跟</a:t>
            </a:r>
            <a:r>
              <a:rPr lang="en-US" altLang="zh-CN" sz="1800" dirty="0"/>
              <a:t>Storm</a:t>
            </a:r>
            <a:r>
              <a:rPr lang="zh-CN" altLang="en-US" sz="1800" dirty="0"/>
              <a:t>性能差不多，支持毫秒级计算，而</a:t>
            </a:r>
            <a:r>
              <a:rPr lang="en-US" altLang="zh-CN" sz="1800" dirty="0"/>
              <a:t>Spark</a:t>
            </a:r>
            <a:r>
              <a:rPr lang="zh-CN" altLang="en-US" sz="1800" dirty="0"/>
              <a:t>则只能支持秒级计算。</a:t>
            </a:r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2ABAB0E6-F4E7-4C51-A224-E1AA4FB95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8527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/>
              <a:t>SQL</a:t>
            </a:r>
            <a:r>
              <a:rPr lang="zh-CN" altLang="en-US" sz="1800" b="1"/>
              <a:t>支持</a:t>
            </a:r>
            <a:endParaRPr lang="zh-CN" altLang="en-US" sz="1800"/>
          </a:p>
        </p:txBody>
      </p:sp>
      <p:sp>
        <p:nvSpPr>
          <p:cNvPr id="8" name="矩形 5">
            <a:extLst>
              <a:ext uri="{FF2B5EF4-FFF2-40B4-BE49-F238E27FC236}">
                <a16:creationId xmlns:a16="http://schemas.microsoft.com/office/drawing/2014/main" id="{3B1412A3-A007-41C4-8EF2-6500737F3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284538"/>
            <a:ext cx="777716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/>
              <a:t>都支持</a:t>
            </a:r>
            <a:r>
              <a:rPr lang="en-US" altLang="zh-CN" sz="1800"/>
              <a:t>SQL</a:t>
            </a:r>
            <a:r>
              <a:rPr lang="zh-CN" altLang="en-US" sz="1800"/>
              <a:t>，</a:t>
            </a:r>
            <a:r>
              <a:rPr lang="en-US" altLang="zh-CN" sz="1800"/>
              <a:t>Spark</a:t>
            </a:r>
            <a:r>
              <a:rPr lang="zh-CN" altLang="en-US" sz="1800"/>
              <a:t>对</a:t>
            </a:r>
            <a:r>
              <a:rPr lang="en-US" altLang="zh-CN" sz="1800"/>
              <a:t>SQL</a:t>
            </a:r>
            <a:r>
              <a:rPr lang="zh-CN" altLang="en-US" sz="1800"/>
              <a:t>的支持比</a:t>
            </a:r>
            <a:r>
              <a:rPr lang="en-US" altLang="zh-CN" sz="1800"/>
              <a:t>Flink</a:t>
            </a:r>
            <a:r>
              <a:rPr lang="zh-CN" altLang="en-US" sz="1800"/>
              <a:t>支持的范围要大一些，另外</a:t>
            </a:r>
            <a:r>
              <a:rPr lang="en-US" altLang="zh-CN" sz="1800"/>
              <a:t>Spark</a:t>
            </a:r>
            <a:r>
              <a:rPr lang="zh-CN" altLang="en-US" sz="1800"/>
              <a:t>支持对</a:t>
            </a:r>
            <a:r>
              <a:rPr lang="en-US" altLang="zh-CN" sz="1800"/>
              <a:t>SQL</a:t>
            </a:r>
            <a:r>
              <a:rPr lang="zh-CN" altLang="en-US" sz="1800"/>
              <a:t>的优化，而</a:t>
            </a:r>
            <a:r>
              <a:rPr lang="en-US" altLang="zh-CN" sz="1800"/>
              <a:t>Flink</a:t>
            </a:r>
            <a:r>
              <a:rPr lang="zh-CN" altLang="en-US" sz="1800"/>
              <a:t>支持主要是对</a:t>
            </a:r>
            <a:r>
              <a:rPr lang="en-US" altLang="zh-CN" sz="1800"/>
              <a:t>API</a:t>
            </a:r>
            <a:r>
              <a:rPr lang="zh-CN" altLang="en-US" sz="1800"/>
              <a:t>级的优化。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EBD6447-8B75-4A14-B6F6-0A20786F2BB0}"/>
              </a:ext>
            </a:extLst>
          </p:cNvPr>
          <p:cNvSpPr/>
          <p:nvPr/>
        </p:nvSpPr>
        <p:spPr>
          <a:xfrm>
            <a:off x="378342" y="181130"/>
            <a:ext cx="46698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</a:rPr>
              <a:t>Flink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</a:rPr>
              <a:t>流式计算比较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7928463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C:\Users\Lenovo\AppData\Roaming\Tencent\Users\70004972\QQ\WinTemp\RichOle\4P8IZZ}LPETYF$O_ZZC6@6N.png">
            <a:extLst>
              <a:ext uri="{FF2B5EF4-FFF2-40B4-BE49-F238E27FC236}">
                <a16:creationId xmlns:a16="http://schemas.microsoft.com/office/drawing/2014/main" id="{83E7B055-0EEF-4A42-B707-AB2562070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0502" y="1620417"/>
            <a:ext cx="5943600" cy="481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E09A80DB-0659-4695-9A27-62869E49A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448" y="198558"/>
            <a:ext cx="479810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Flink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与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Spark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的比较</a:t>
            </a:r>
          </a:p>
        </p:txBody>
      </p:sp>
    </p:spTree>
    <p:extLst>
      <p:ext uri="{BB962C8B-B14F-4D97-AF65-F5344CB8AC3E}">
        <p14:creationId xmlns:p14="http://schemas.microsoft.com/office/powerpoint/2010/main" val="5880913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E093884-72A8-4007-8AD1-77C820BD05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7262" y="85531"/>
            <a:ext cx="8001000" cy="914400"/>
          </a:xfrm>
          <a:ln/>
        </p:spPr>
        <p:txBody>
          <a:bodyPr>
            <a:normAutofit/>
          </a:bodyPr>
          <a:lstStyle/>
          <a:p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Flink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综合性能对比</a:t>
            </a:r>
          </a:p>
        </p:txBody>
      </p:sp>
      <p:pic>
        <p:nvPicPr>
          <p:cNvPr id="5" name="图片 2" descr="http://img.ptcms.csdn.net/article/201507/19/55abb3040c4fc_middle.jpg?_=46175">
            <a:extLst>
              <a:ext uri="{FF2B5EF4-FFF2-40B4-BE49-F238E27FC236}">
                <a16:creationId xmlns:a16="http://schemas.microsoft.com/office/drawing/2014/main" id="{A71E5D9F-49BE-4590-A807-B6F95691A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413" y="2133600"/>
            <a:ext cx="5716587" cy="338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3">
            <a:extLst>
              <a:ext uri="{FF2B5EF4-FFF2-40B4-BE49-F238E27FC236}">
                <a16:creationId xmlns:a16="http://schemas.microsoft.com/office/drawing/2014/main" id="{6772A1F2-D012-4FFF-8CCA-EB1E8A0CD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262" y="5648325"/>
            <a:ext cx="8540514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/>
              <a:t>Spark</a:t>
            </a:r>
            <a:r>
              <a:rPr lang="zh-CN" altLang="en-US" sz="1800" dirty="0"/>
              <a:t>和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全部都运行在</a:t>
            </a:r>
            <a:r>
              <a:rPr lang="en-US" altLang="zh-CN" sz="1800" dirty="0"/>
              <a:t>Hadoop YARN</a:t>
            </a:r>
            <a:r>
              <a:rPr lang="zh-CN" altLang="en-US" sz="1800" dirty="0"/>
              <a:t>上，性能为</a:t>
            </a:r>
            <a:r>
              <a:rPr lang="en-US" altLang="zh-CN" sz="1800" dirty="0" err="1"/>
              <a:t>Flink</a:t>
            </a:r>
            <a:r>
              <a:rPr lang="en-US" altLang="zh-CN" sz="1800" dirty="0"/>
              <a:t> &gt; Spark &gt; Hadoop(MR)</a:t>
            </a:r>
            <a:r>
              <a:rPr lang="zh-CN" altLang="en-US" sz="1800" dirty="0"/>
              <a:t>，迭代次数越多越明显，性能上，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优于</a:t>
            </a:r>
            <a:r>
              <a:rPr lang="en-US" altLang="zh-CN" sz="1800" dirty="0"/>
              <a:t>Spark</a:t>
            </a:r>
            <a:r>
              <a:rPr lang="zh-CN" altLang="en-US" sz="1800" dirty="0"/>
              <a:t>和</a:t>
            </a:r>
            <a:r>
              <a:rPr lang="en-US" altLang="zh-CN" sz="1800" dirty="0"/>
              <a:t>Hadoop</a:t>
            </a:r>
            <a:r>
              <a:rPr lang="zh-CN" altLang="en-US" sz="1800" dirty="0"/>
              <a:t>最主要的原因是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支持增量迭代，具有对迭代自动优化的功能。</a:t>
            </a:r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EC2F0BAB-6D87-4452-801E-E7326EE51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262" y="1209675"/>
            <a:ext cx="6985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/>
              <a:t>性能对比</a:t>
            </a:r>
            <a:endParaRPr lang="zh-CN" altLang="en-US" sz="18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/>
              <a:t>首先它们都可以基于内存计算框架进行实时计算，所以都拥有非常好的计算性能。经过测试，</a:t>
            </a:r>
            <a:r>
              <a:rPr lang="en-US" altLang="zh-CN" sz="1800" dirty="0" err="1"/>
              <a:t>Flink</a:t>
            </a:r>
            <a:r>
              <a:rPr lang="zh-CN" altLang="en-US" sz="1800" dirty="0"/>
              <a:t>计算性能上略好。</a:t>
            </a:r>
          </a:p>
        </p:txBody>
      </p:sp>
    </p:spTree>
    <p:extLst>
      <p:ext uri="{BB962C8B-B14F-4D97-AF65-F5344CB8AC3E}">
        <p14:creationId xmlns:p14="http://schemas.microsoft.com/office/powerpoint/2010/main" val="40310782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3653B5-05BD-4F98-BBA3-E6438D16F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chemeClr val="accent1"/>
                </a:solidFill>
              </a:rPr>
              <a:t>腾讯数据现状</a:t>
            </a:r>
            <a:endParaRPr lang="en-US" altLang="zh-CN" sz="3200" dirty="0">
              <a:solidFill>
                <a:schemeClr val="accent1"/>
              </a:solidFill>
            </a:endParaRPr>
          </a:p>
          <a:p>
            <a:r>
              <a:rPr lang="en-US" altLang="zh-CN" dirty="0">
                <a:solidFill>
                  <a:schemeClr val="accent1"/>
                </a:solidFill>
              </a:rPr>
              <a:t>                               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1358CD5-9B26-4E25-855E-924029A59F96}"/>
              </a:ext>
            </a:extLst>
          </p:cNvPr>
          <p:cNvSpPr/>
          <p:nvPr/>
        </p:nvSpPr>
        <p:spPr>
          <a:xfrm>
            <a:off x="950741" y="566241"/>
            <a:ext cx="98796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腾讯大数据平台与应用推荐架构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04FB3F6-56E8-47FE-8BAE-232B8E0CE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540" y="2480219"/>
            <a:ext cx="1567134" cy="118247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5187F8C-5FD8-44AA-911C-00A89EB38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314" y="5179485"/>
            <a:ext cx="1032822" cy="103282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5024D80-A6C5-4B42-9481-22D0DDE52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314" y="3904242"/>
            <a:ext cx="1015586" cy="10155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6300956-AA43-46B4-9CAF-6F4D89E867A6}"/>
              </a:ext>
            </a:extLst>
          </p:cNvPr>
          <p:cNvSpPr txBox="1"/>
          <p:nvPr/>
        </p:nvSpPr>
        <p:spPr>
          <a:xfrm>
            <a:off x="4237284" y="2748290"/>
            <a:ext cx="5947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QQ</a:t>
            </a:r>
            <a:r>
              <a:rPr lang="zh-CN" altLang="en-US" dirty="0"/>
              <a:t>月活跃账户数达到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8.03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亿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QQ</a:t>
            </a:r>
            <a:r>
              <a:rPr lang="zh-CN" altLang="en-US" dirty="0"/>
              <a:t>智能终端月活跃账户数达到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7.09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亿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86AE820-BFC9-41EF-A0BA-2415D3261994}"/>
              </a:ext>
            </a:extLst>
          </p:cNvPr>
          <p:cNvSpPr txBox="1"/>
          <p:nvPr/>
        </p:nvSpPr>
        <p:spPr>
          <a:xfrm>
            <a:off x="4237284" y="4194175"/>
            <a:ext cx="5135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微信和</a:t>
            </a:r>
            <a:r>
              <a:rPr lang="en-US" altLang="zh-CN" dirty="0"/>
              <a:t>WeChat</a:t>
            </a:r>
            <a:r>
              <a:rPr lang="zh-CN" altLang="en-US" dirty="0"/>
              <a:t>的合并月活跃账户数达到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10.58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亿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F0F827-B7FE-4BD9-9F78-F2075CD60106}"/>
              </a:ext>
            </a:extLst>
          </p:cNvPr>
          <p:cNvSpPr txBox="1"/>
          <p:nvPr/>
        </p:nvSpPr>
        <p:spPr>
          <a:xfrm>
            <a:off x="5641144" y="2968283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4BDC3A6-C5DD-45F7-875B-C2600C7A27A7}"/>
              </a:ext>
            </a:extLst>
          </p:cNvPr>
          <p:cNvSpPr txBox="1"/>
          <p:nvPr/>
        </p:nvSpPr>
        <p:spPr>
          <a:xfrm>
            <a:off x="4237284" y="5332284"/>
            <a:ext cx="49911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QQ</a:t>
            </a:r>
            <a:r>
              <a:rPr lang="zh-CN" altLang="en-US" dirty="0"/>
              <a:t>空间月活跃账户数达到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5.48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亿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QQ</a:t>
            </a:r>
            <a:r>
              <a:rPr lang="zh-CN" altLang="en-US" dirty="0"/>
              <a:t>空间智能终端月活跃账户数达到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5.43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亿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2766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F4EC2-A4F0-49AB-A2CD-E032A3A49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010378" cy="816561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accent5">
                    <a:lumMod val="75000"/>
                  </a:schemeClr>
                </a:solidFill>
              </a:rPr>
              <a:t>腾讯大数据平台核心模块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BE12E68-49DA-41B1-9990-802DC256CFA4}"/>
              </a:ext>
            </a:extLst>
          </p:cNvPr>
          <p:cNvSpPr/>
          <p:nvPr/>
        </p:nvSpPr>
        <p:spPr>
          <a:xfrm>
            <a:off x="856270" y="1316294"/>
            <a:ext cx="10497530" cy="8165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C93560B-F34E-4383-B499-C74D75C000C0}"/>
              </a:ext>
            </a:extLst>
          </p:cNvPr>
          <p:cNvSpPr/>
          <p:nvPr/>
        </p:nvSpPr>
        <p:spPr>
          <a:xfrm>
            <a:off x="1072237" y="1307798"/>
            <a:ext cx="594906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TDW</a:t>
            </a:r>
            <a:r>
              <a:rPr lang="zh-CN" altLang="en-US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：做批量的离线计算</a:t>
            </a:r>
            <a:endParaRPr lang="zh-CN" altLang="en-US" sz="4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365BA0EB-0541-47D7-81F4-C65D06A4F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3829" y="3152905"/>
            <a:ext cx="3343734" cy="816561"/>
          </a:xfrm>
        </p:spPr>
        <p:txBody>
          <a:bodyPr/>
          <a:lstStyle/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3FB7DC30-804A-4E42-85D2-93BF8D4F1A9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3385" y="2463407"/>
            <a:ext cx="10510415" cy="78947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23B2172-84B6-45A1-BF5A-0B19A0AD53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3385" y="3605116"/>
            <a:ext cx="10510415" cy="82169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62E3785-BF7C-4700-966E-0754970E175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3385" y="4631366"/>
            <a:ext cx="10510415" cy="828475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8997C37-35AA-4E91-94D7-CBE0B1BBA52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843385" y="5664400"/>
            <a:ext cx="10510415" cy="828476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23890514-C044-428A-A982-09A1F4656401}"/>
              </a:ext>
            </a:extLst>
          </p:cNvPr>
          <p:cNvSpPr/>
          <p:nvPr/>
        </p:nvSpPr>
        <p:spPr>
          <a:xfrm>
            <a:off x="1064222" y="2497910"/>
            <a:ext cx="57230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TRC</a:t>
            </a:r>
            <a:r>
              <a:rPr lang="zh-CN" altLang="en-US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：做流式的实时计算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A75286D-9069-4C0F-AD25-1FB63B8E35A8}"/>
              </a:ext>
            </a:extLst>
          </p:cNvPr>
          <p:cNvSpPr/>
          <p:nvPr/>
        </p:nvSpPr>
        <p:spPr>
          <a:xfrm>
            <a:off x="1017962" y="3618330"/>
            <a:ext cx="467788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TPR</a:t>
            </a:r>
            <a:r>
              <a:rPr lang="zh-CN" altLang="en-US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：负责精准推荐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1094BEB-82C2-46AD-836B-727F8AA38034}"/>
              </a:ext>
            </a:extLst>
          </p:cNvPr>
          <p:cNvSpPr/>
          <p:nvPr/>
        </p:nvSpPr>
        <p:spPr>
          <a:xfrm>
            <a:off x="957870" y="4751955"/>
            <a:ext cx="71128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0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TDBank</a:t>
            </a:r>
            <a:r>
              <a:rPr lang="zh-CN" altLang="en-US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：统一的数据采集入口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7DC0A11-3F88-4DCA-A592-56D000BAFA90}"/>
              </a:ext>
            </a:extLst>
          </p:cNvPr>
          <p:cNvSpPr/>
          <p:nvPr/>
        </p:nvSpPr>
        <p:spPr>
          <a:xfrm>
            <a:off x="957870" y="5724695"/>
            <a:ext cx="68547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Gaia</a:t>
            </a:r>
            <a:r>
              <a:rPr lang="zh-CN" altLang="en-US" sz="4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：集群的资源调度和管理</a:t>
            </a:r>
          </a:p>
        </p:txBody>
      </p:sp>
    </p:spTree>
    <p:extLst>
      <p:ext uri="{BB962C8B-B14F-4D97-AF65-F5344CB8AC3E}">
        <p14:creationId xmlns:p14="http://schemas.microsoft.com/office/powerpoint/2010/main" val="35321340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4B4840-A7C7-40C2-9C8C-66787696D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849997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accent5">
                    <a:lumMod val="75000"/>
                  </a:schemeClr>
                </a:solidFill>
              </a:rPr>
              <a:t>技术架构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200B54C-C254-4EFA-A013-CDE344D5B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47719"/>
            <a:ext cx="11980984" cy="609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726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A88EBAB-764D-40C6-B0E5-B6060A7E1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39" y="-399"/>
            <a:ext cx="10030409" cy="685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353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DEA5ED-42A5-4654-B676-00E88E779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Gaia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核心特性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3D625A-5954-46B3-B88D-44F51C3E6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支持多种并行计算</a:t>
            </a:r>
            <a:endParaRPr lang="en-US" altLang="zh-CN" dirty="0"/>
          </a:p>
          <a:p>
            <a:r>
              <a:rPr lang="zh-CN" altLang="en-US" dirty="0"/>
              <a:t>框架</a:t>
            </a:r>
            <a:endParaRPr lang="en-US" altLang="zh-CN" dirty="0"/>
          </a:p>
          <a:p>
            <a:r>
              <a:rPr lang="zh-CN" altLang="en-US" dirty="0"/>
              <a:t>可扩展性好</a:t>
            </a:r>
            <a:endParaRPr lang="en-US" altLang="zh-CN" dirty="0"/>
          </a:p>
          <a:p>
            <a:r>
              <a:rPr lang="zh-CN" altLang="en-US" dirty="0"/>
              <a:t>资源彻底隔离</a:t>
            </a:r>
            <a:endParaRPr lang="en-US" altLang="zh-CN" dirty="0"/>
          </a:p>
          <a:p>
            <a:r>
              <a:rPr lang="zh-CN" altLang="en-US" dirty="0"/>
              <a:t>资源利用率高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204311-1E08-4DAA-A8D3-3621F886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437" y="0"/>
            <a:ext cx="7671289" cy="610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76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9E378C10-13CE-4DF8-814E-6C91A42B5189}"/>
              </a:ext>
            </a:extLst>
          </p:cNvPr>
          <p:cNvSpPr txBox="1">
            <a:spLocks noChangeArrowheads="1"/>
          </p:cNvSpPr>
          <p:nvPr/>
        </p:nvSpPr>
        <p:spPr>
          <a:xfrm>
            <a:off x="381794" y="38100"/>
            <a:ext cx="8001000" cy="914400"/>
          </a:xfrm>
          <a:prstGeom prst="rect">
            <a:avLst/>
          </a:prstGeom>
          <a:ln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</a:rPr>
              <a:t>三次信息化浪潮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D3FB0CD-B259-4B10-9009-DAF0912B8C0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29540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根据</a:t>
            </a:r>
            <a:r>
              <a:rPr lang="en-US" altLang="zh-CN" sz="2000" dirty="0"/>
              <a:t>IBM</a:t>
            </a:r>
            <a:r>
              <a:rPr lang="zh-CN" altLang="en-US" sz="2000" dirty="0"/>
              <a:t>前首席执行官郭士纳的观点，</a:t>
            </a:r>
            <a:r>
              <a:rPr lang="en-US" altLang="zh-CN" sz="2000" dirty="0"/>
              <a:t>IT</a:t>
            </a:r>
            <a:r>
              <a:rPr lang="zh-CN" altLang="en-US" sz="2000" dirty="0"/>
              <a:t>领域每隔十五年就会迎来一次重大变革</a:t>
            </a:r>
          </a:p>
        </p:txBody>
      </p:sp>
      <p:graphicFrame>
        <p:nvGraphicFramePr>
          <p:cNvPr id="10" name="Group 5">
            <a:extLst>
              <a:ext uri="{FF2B5EF4-FFF2-40B4-BE49-F238E27FC236}">
                <a16:creationId xmlns:a16="http://schemas.microsoft.com/office/drawing/2014/main" id="{447BF64D-E355-4BA0-8EBA-C4A32FBD7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692880"/>
              </p:ext>
            </p:extLst>
          </p:nvPr>
        </p:nvGraphicFramePr>
        <p:xfrm>
          <a:off x="585019" y="2534264"/>
          <a:ext cx="9158750" cy="3660776"/>
        </p:xfrm>
        <a:graphic>
          <a:graphicData uri="http://schemas.openxmlformats.org/drawingml/2006/table">
            <a:tbl>
              <a:tblPr/>
              <a:tblGrid>
                <a:gridCol w="16598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8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4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49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212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21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信息化浪潮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发生时间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标志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解决问题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代表企业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04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第一次浪潮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1980年前后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个人计算机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信息处理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Intel、AMD、IBM、苹果、微软、联想、戴尔、惠普等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17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第二次浪潮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1995年前后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互联网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信息传输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雅虎、谷歌、阿里巴巴、百度、腾讯等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065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第三次浪潮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2010年前后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物联网、云计算和大数据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信息爆炸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将涌现出一批新的市场标杆企业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Text Box 75">
            <a:extLst>
              <a:ext uri="{FF2B5EF4-FFF2-40B4-BE49-F238E27FC236}">
                <a16:creationId xmlns:a16="http://schemas.microsoft.com/office/drawing/2014/main" id="{0DA996D6-EE84-400E-9D07-26AE90A1B8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0793" y="2023038"/>
            <a:ext cx="2970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/>
              <a:t>表 三次信息化浪潮</a:t>
            </a:r>
          </a:p>
        </p:txBody>
      </p:sp>
    </p:spTree>
    <p:extLst>
      <p:ext uri="{BB962C8B-B14F-4D97-AF65-F5344CB8AC3E}">
        <p14:creationId xmlns:p14="http://schemas.microsoft.com/office/powerpoint/2010/main" val="1948513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6E849F-E970-4AD6-A45F-7FAF99C73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TDW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70A36B-22B8-4169-85BB-3F507B530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20865" cy="435133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支持百</a:t>
            </a:r>
            <a:r>
              <a:rPr lang="en-US" altLang="zh-CN" sz="2400" dirty="0"/>
              <a:t>PB</a:t>
            </a:r>
            <a:r>
              <a:rPr lang="zh-CN" altLang="en-US" sz="2400" dirty="0"/>
              <a:t>级的数据存储和计算，提供海量、高效稳定的大数据平台支撑和决策支持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dirty="0"/>
              <a:t>单级群  </a:t>
            </a:r>
            <a:r>
              <a:rPr lang="en-US" altLang="zh-CN" sz="3200" b="1" dirty="0"/>
              <a:t>8800</a:t>
            </a:r>
            <a:r>
              <a:rPr lang="zh-CN" altLang="en-US" sz="3200" b="1" dirty="0"/>
              <a:t>台</a:t>
            </a:r>
            <a:r>
              <a:rPr lang="zh-CN" altLang="en-US" dirty="0"/>
              <a:t>                            每天</a:t>
            </a:r>
            <a:r>
              <a:rPr lang="en-US" altLang="zh-CN" dirty="0"/>
              <a:t>job</a:t>
            </a:r>
            <a:r>
              <a:rPr lang="zh-CN" altLang="en-US" dirty="0"/>
              <a:t>数      </a:t>
            </a:r>
            <a:r>
              <a:rPr lang="en-US" altLang="zh-CN" sz="3200" b="1" dirty="0"/>
              <a:t>1,000,000+</a:t>
            </a:r>
            <a:endParaRPr lang="en-US" altLang="zh-CN" b="1" dirty="0"/>
          </a:p>
          <a:p>
            <a:r>
              <a:rPr lang="en-US" altLang="zh-CN" dirty="0"/>
              <a:t>CPU  </a:t>
            </a:r>
            <a:r>
              <a:rPr lang="en-US" altLang="zh-CN" sz="3200" b="1" dirty="0"/>
              <a:t>140,000</a:t>
            </a:r>
            <a:r>
              <a:rPr lang="zh-CN" altLang="en-US" sz="3200" b="1" dirty="0"/>
              <a:t>核</a:t>
            </a:r>
            <a:r>
              <a:rPr lang="zh-CN" altLang="en-US" dirty="0"/>
              <a:t>                           每天扫描数据量  </a:t>
            </a:r>
            <a:r>
              <a:rPr lang="en-US" altLang="zh-CN" sz="3200" b="1" dirty="0"/>
              <a:t>10PB</a:t>
            </a:r>
            <a:endParaRPr lang="en-US" altLang="zh-CN" b="1" dirty="0"/>
          </a:p>
          <a:p>
            <a:r>
              <a:rPr lang="zh-CN" altLang="en-US" dirty="0"/>
              <a:t>内存   </a:t>
            </a:r>
            <a:r>
              <a:rPr lang="en-US" altLang="zh-CN" sz="3200" b="1" dirty="0"/>
              <a:t>560TB</a:t>
            </a:r>
            <a:r>
              <a:rPr lang="en-US" altLang="zh-CN" dirty="0"/>
              <a:t>                                 </a:t>
            </a:r>
            <a:r>
              <a:rPr lang="zh-CN" altLang="en-US" dirty="0"/>
              <a:t>存储利用率   </a:t>
            </a:r>
            <a:r>
              <a:rPr lang="en-US" altLang="zh-CN" sz="3200" b="1" dirty="0"/>
              <a:t>85%</a:t>
            </a:r>
            <a:endParaRPr lang="en-US" altLang="zh-CN" b="1" dirty="0"/>
          </a:p>
          <a:p>
            <a:r>
              <a:rPr lang="zh-CN" altLang="en-US" dirty="0"/>
              <a:t>磁盘   </a:t>
            </a:r>
            <a:r>
              <a:rPr lang="en-US" altLang="zh-CN" sz="3200" b="1" dirty="0"/>
              <a:t>105,600</a:t>
            </a:r>
            <a:r>
              <a:rPr lang="zh-CN" altLang="en-US" sz="3200" b="1" dirty="0"/>
              <a:t>块</a:t>
            </a:r>
            <a:r>
              <a:rPr lang="zh-CN" altLang="en-US" dirty="0"/>
              <a:t>                          </a:t>
            </a:r>
            <a:r>
              <a:rPr lang="en-US" altLang="zh-CN" dirty="0"/>
              <a:t>CPU</a:t>
            </a:r>
            <a:r>
              <a:rPr lang="zh-CN" altLang="en-US" dirty="0"/>
              <a:t>利用率   </a:t>
            </a:r>
            <a:r>
              <a:rPr lang="en-US" altLang="zh-CN" sz="3200" b="1" dirty="0"/>
              <a:t>90%+</a:t>
            </a:r>
            <a:endParaRPr lang="en-US" altLang="zh-CN" b="1" dirty="0"/>
          </a:p>
          <a:p>
            <a:r>
              <a:rPr lang="zh-CN" altLang="en-US" dirty="0"/>
              <a:t>存储容量   </a:t>
            </a:r>
            <a:r>
              <a:rPr lang="en-US" altLang="zh-CN" sz="3200" b="1" dirty="0"/>
              <a:t>180PB+</a:t>
            </a:r>
            <a:r>
              <a:rPr lang="en-US" altLang="zh-CN" dirty="0"/>
              <a:t>                       </a:t>
            </a:r>
            <a:r>
              <a:rPr lang="zh-CN" altLang="en-US" dirty="0"/>
              <a:t>网络利用率  </a:t>
            </a:r>
            <a:r>
              <a:rPr lang="en-US" altLang="zh-CN" sz="3200" b="1" dirty="0"/>
              <a:t>90%+</a:t>
            </a:r>
            <a:endParaRPr lang="en-US" altLang="zh-CN" b="1" dirty="0"/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9584955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4EE2F-C8D4-4160-BF91-EA025BDC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TRC-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应用场景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80578F-5C64-44B4-BCCE-1073A234A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社交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        </a:t>
            </a:r>
            <a:r>
              <a:rPr lang="zh-CN" altLang="en-US" sz="2400" dirty="0"/>
              <a:t>实时了解到大家的动态和喜好</a:t>
            </a:r>
            <a:endParaRPr lang="en-US" altLang="zh-CN" dirty="0"/>
          </a:p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电商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       </a:t>
            </a:r>
            <a:r>
              <a:rPr lang="zh-CN" altLang="en-US" sz="2400" dirty="0"/>
              <a:t>实时统计商品热度，了解人们喜好哪种商品</a:t>
            </a:r>
            <a:endParaRPr lang="en-US" altLang="zh-CN" dirty="0"/>
          </a:p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游戏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       </a:t>
            </a:r>
            <a:r>
              <a:rPr lang="zh-CN" altLang="en-US" sz="2400" dirty="0"/>
              <a:t>实时预测用户感受</a:t>
            </a:r>
            <a:endParaRPr lang="en-US" altLang="zh-CN" dirty="0"/>
          </a:p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营销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/>
              <a:t>       </a:t>
            </a:r>
            <a:r>
              <a:rPr lang="zh-CN" altLang="en-US" sz="2400" dirty="0"/>
              <a:t>实时感知用户兴趣变化、环境变化等，实现精准营销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778344-0906-43F6-A7B8-46C32870F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679" y="29223"/>
            <a:ext cx="3855697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2CC54AC-C7D2-4B4B-B517-786BBB46C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22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8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7FA858F-6AB4-40B2-BF48-C69061A8E903}"/>
              </a:ext>
            </a:extLst>
          </p:cNvPr>
          <p:cNvSpPr txBox="1"/>
          <p:nvPr/>
        </p:nvSpPr>
        <p:spPr>
          <a:xfrm>
            <a:off x="0" y="-1"/>
            <a:ext cx="12084148" cy="1037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美团业务场景</a:t>
            </a:r>
            <a:endParaRPr lang="en-US" altLang="zh-CN" sz="3200" dirty="0"/>
          </a:p>
          <a:p>
            <a:r>
              <a:rPr lang="zh-CN" altLang="en-US" dirty="0"/>
              <a:t>            </a:t>
            </a:r>
            <a:endParaRPr lang="en-US" altLang="zh-CN" dirty="0"/>
          </a:p>
          <a:p>
            <a:r>
              <a:rPr lang="en-US" altLang="zh-CN" sz="2400" dirty="0"/>
              <a:t>         </a:t>
            </a:r>
          </a:p>
          <a:p>
            <a:endParaRPr lang="en-US" altLang="zh-CN" sz="2400" dirty="0"/>
          </a:p>
          <a:p>
            <a:r>
              <a:rPr lang="en-US" altLang="zh-CN" sz="2400" dirty="0"/>
              <a:t>         </a:t>
            </a:r>
            <a:r>
              <a:rPr lang="zh-CN" altLang="en-US" sz="2400" dirty="0">
                <a:solidFill>
                  <a:srgbClr val="00B0F0"/>
                </a:solidFill>
              </a:rPr>
              <a:t>团购       像过去的美团、大众点评、百度糯米等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zh-CN" altLang="en-US" sz="2400" dirty="0">
                <a:solidFill>
                  <a:srgbClr val="00B0F0"/>
                </a:solidFill>
              </a:rPr>
              <a:t>         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en-US" altLang="zh-CN" sz="2400" dirty="0">
                <a:solidFill>
                  <a:srgbClr val="00B0F0"/>
                </a:solidFill>
              </a:rPr>
              <a:t>         </a:t>
            </a:r>
            <a:r>
              <a:rPr lang="zh-CN" altLang="en-US" sz="2400" dirty="0">
                <a:solidFill>
                  <a:srgbClr val="00B0F0"/>
                </a:solidFill>
              </a:rPr>
              <a:t>外卖       像美团外卖、饿了么等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zh-CN" altLang="en-US" sz="2400" dirty="0">
                <a:solidFill>
                  <a:srgbClr val="00B0F0"/>
                </a:solidFill>
              </a:rPr>
              <a:t>         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en-US" altLang="zh-CN" sz="2400" dirty="0">
                <a:solidFill>
                  <a:srgbClr val="00B0F0"/>
                </a:solidFill>
              </a:rPr>
              <a:t>         </a:t>
            </a:r>
            <a:r>
              <a:rPr lang="zh-CN" altLang="en-US" sz="2400" dirty="0">
                <a:solidFill>
                  <a:srgbClr val="00B0F0"/>
                </a:solidFill>
              </a:rPr>
              <a:t>点评       像经典的以信息平台的方式给用户提供信息决策的大众点评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zh-CN" altLang="en-US" sz="2400" dirty="0">
                <a:solidFill>
                  <a:srgbClr val="00B0F0"/>
                </a:solidFill>
              </a:rPr>
              <a:t>         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en-US" altLang="zh-CN" sz="2400" dirty="0">
                <a:solidFill>
                  <a:srgbClr val="00B0F0"/>
                </a:solidFill>
              </a:rPr>
              <a:t>         </a:t>
            </a:r>
            <a:r>
              <a:rPr lang="zh-CN" altLang="en-US" sz="2400" dirty="0">
                <a:solidFill>
                  <a:srgbClr val="00B0F0"/>
                </a:solidFill>
              </a:rPr>
              <a:t>预定       点餐、酒店、车票等业务</a:t>
            </a:r>
            <a:endParaRPr lang="en-US" altLang="zh-CN" sz="2400" dirty="0">
              <a:solidFill>
                <a:srgbClr val="00B0F0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0276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42C2A-8CD4-4CB8-89CB-E86E0E6C5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外卖业务特点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C50F9A-7E2B-4AE0-9466-E1940CD87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solidFill>
                  <a:srgbClr val="00B0F0"/>
                </a:solidFill>
              </a:rPr>
              <a:t>电商化       </a:t>
            </a:r>
            <a:r>
              <a:rPr lang="zh-CN" altLang="en-US" sz="2000" dirty="0">
                <a:solidFill>
                  <a:srgbClr val="00B0F0"/>
                </a:solidFill>
              </a:rPr>
              <a:t>线上线下结合，提供所有的服务都是实体店</a:t>
            </a:r>
            <a:endParaRPr lang="en-US" altLang="zh-CN" sz="2000" dirty="0">
              <a:solidFill>
                <a:srgbClr val="00B0F0"/>
              </a:solidFill>
            </a:endParaRPr>
          </a:p>
          <a:p>
            <a:endParaRPr lang="en-US" altLang="zh-CN" dirty="0">
              <a:solidFill>
                <a:srgbClr val="00B0F0"/>
              </a:solidFill>
            </a:endParaRPr>
          </a:p>
          <a:p>
            <a:r>
              <a:rPr lang="zh-CN" altLang="en-US" dirty="0">
                <a:solidFill>
                  <a:srgbClr val="00B0F0"/>
                </a:solidFill>
              </a:rPr>
              <a:t>运营化       </a:t>
            </a:r>
            <a:r>
              <a:rPr lang="zh-CN" altLang="en-US" sz="2000" dirty="0">
                <a:solidFill>
                  <a:srgbClr val="00B0F0"/>
                </a:solidFill>
              </a:rPr>
              <a:t>内容形式多元化（商家、餐饮、非餐饮）；</a:t>
            </a:r>
            <a:endParaRPr lang="en-US" altLang="zh-CN" sz="2000" dirty="0">
              <a:solidFill>
                <a:srgbClr val="00B0F0"/>
              </a:solidFill>
            </a:endParaRPr>
          </a:p>
          <a:p>
            <a:r>
              <a:rPr lang="en-US" altLang="zh-CN" sz="2000" dirty="0">
                <a:solidFill>
                  <a:srgbClr val="00B0F0"/>
                </a:solidFill>
              </a:rPr>
              <a:t>                         </a:t>
            </a:r>
            <a:r>
              <a:rPr lang="zh-CN" altLang="en-US" sz="2000" dirty="0">
                <a:solidFill>
                  <a:srgbClr val="00B0F0"/>
                </a:solidFill>
              </a:rPr>
              <a:t>运营能力（商家自运营的能力、</a:t>
            </a:r>
            <a:r>
              <a:rPr lang="en-US" altLang="zh-CN" sz="2000" dirty="0">
                <a:solidFill>
                  <a:srgbClr val="00B0F0"/>
                </a:solidFill>
              </a:rPr>
              <a:t>BD </a:t>
            </a:r>
            <a:r>
              <a:rPr lang="zh-CN" altLang="en-US" sz="2000" dirty="0">
                <a:solidFill>
                  <a:srgbClr val="00B0F0"/>
                </a:solidFill>
              </a:rPr>
              <a:t>自运营的能力、 骑手的运营能力）</a:t>
            </a:r>
            <a:endParaRPr lang="en-US" altLang="zh-CN" sz="2000" dirty="0">
              <a:solidFill>
                <a:srgbClr val="00B0F0"/>
              </a:solidFill>
            </a:endParaRPr>
          </a:p>
          <a:p>
            <a:endParaRPr lang="en-US" altLang="zh-CN" sz="2000" dirty="0">
              <a:solidFill>
                <a:srgbClr val="00B0F0"/>
              </a:solidFill>
            </a:endParaRPr>
          </a:p>
          <a:p>
            <a:r>
              <a:rPr lang="zh-CN" altLang="en-US" dirty="0">
                <a:solidFill>
                  <a:srgbClr val="00B0F0"/>
                </a:solidFill>
              </a:rPr>
              <a:t>本地化</a:t>
            </a:r>
            <a:r>
              <a:rPr lang="zh-CN" altLang="en-US" sz="2000" dirty="0">
                <a:solidFill>
                  <a:srgbClr val="00B0F0"/>
                </a:solidFill>
              </a:rPr>
              <a:t>          供需关系是受约束的；供需关系的动态变化；服务的动态变化</a:t>
            </a:r>
            <a:endParaRPr lang="en-US" altLang="zh-CN" sz="2000" dirty="0">
              <a:solidFill>
                <a:srgbClr val="00B0F0"/>
              </a:solidFill>
            </a:endParaRPr>
          </a:p>
          <a:p>
            <a:endParaRPr lang="en-US" altLang="zh-CN" sz="2000" dirty="0">
              <a:solidFill>
                <a:srgbClr val="00B0F0"/>
              </a:solidFill>
            </a:endParaRPr>
          </a:p>
          <a:p>
            <a:r>
              <a:rPr lang="zh-CN" altLang="en-US" dirty="0">
                <a:solidFill>
                  <a:srgbClr val="00B0F0"/>
                </a:solidFill>
              </a:rPr>
              <a:t>场景化</a:t>
            </a:r>
            <a:r>
              <a:rPr lang="zh-CN" altLang="en-US" sz="2000" dirty="0">
                <a:solidFill>
                  <a:srgbClr val="00B0F0"/>
                </a:solidFill>
              </a:rPr>
              <a:t>          时段化差异显著；地域性差异显著</a:t>
            </a:r>
            <a:endParaRPr lang="en-US" altLang="zh-CN" sz="2000" dirty="0">
              <a:solidFill>
                <a:srgbClr val="00B0F0"/>
              </a:solidFill>
            </a:endParaRPr>
          </a:p>
          <a:p>
            <a:endParaRPr lang="en-US" altLang="zh-CN" sz="2000" dirty="0"/>
          </a:p>
          <a:p>
            <a:pPr marL="0" indent="0">
              <a:buNone/>
            </a:pPr>
            <a:r>
              <a:rPr lang="en-US" altLang="zh-CN" sz="2000" dirty="0"/>
              <a:t> </a:t>
            </a:r>
            <a:endParaRPr lang="zh-CN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5F90B45-D06A-4E1D-A880-5D5EFB52CD7D}"/>
              </a:ext>
            </a:extLst>
          </p:cNvPr>
          <p:cNvSpPr/>
          <p:nvPr/>
        </p:nvSpPr>
        <p:spPr>
          <a:xfrm>
            <a:off x="-800571" y="5253633"/>
            <a:ext cx="700442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个性化程度高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38E428A-3673-4AE2-8E3A-7422F1EB4BE0}"/>
              </a:ext>
            </a:extLst>
          </p:cNvPr>
          <p:cNvSpPr/>
          <p:nvPr/>
        </p:nvSpPr>
        <p:spPr>
          <a:xfrm>
            <a:off x="4340411" y="5253633"/>
            <a:ext cx="700442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精细化需求大</a:t>
            </a:r>
          </a:p>
        </p:txBody>
      </p:sp>
    </p:spTree>
    <p:extLst>
      <p:ext uri="{BB962C8B-B14F-4D97-AF65-F5344CB8AC3E}">
        <p14:creationId xmlns:p14="http://schemas.microsoft.com/office/powerpoint/2010/main" val="30236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F2131-8F9B-4A6D-8957-7574CFEDA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B0F0"/>
                </a:solidFill>
              </a:rPr>
              <a:t>美团点评大数据平台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ABC194B-6DF9-4949-BED3-044283A46E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16749"/>
            <a:ext cx="11058378" cy="490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489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DAA32FB-4F89-4380-A250-3183D87CBCBE}"/>
              </a:ext>
            </a:extLst>
          </p:cNvPr>
          <p:cNvSpPr txBox="1"/>
          <p:nvPr/>
        </p:nvSpPr>
        <p:spPr>
          <a:xfrm>
            <a:off x="139959" y="111967"/>
            <a:ext cx="11634699" cy="1058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应用场景一：图像技术</a:t>
            </a:r>
            <a:endParaRPr lang="en-US" altLang="zh-CN" sz="2800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           </a:t>
            </a:r>
          </a:p>
          <a:p>
            <a:r>
              <a:rPr lang="zh-CN" altLang="en-US" sz="2400" dirty="0"/>
              <a:t>       </a:t>
            </a:r>
            <a:r>
              <a:rPr lang="zh-CN" altLang="en-US" sz="2400" dirty="0">
                <a:solidFill>
                  <a:srgbClr val="00B0F0"/>
                </a:solidFill>
              </a:rPr>
              <a:t>图像质量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en-US" altLang="zh-CN" dirty="0"/>
              <a:t>                         </a:t>
            </a:r>
            <a:r>
              <a:rPr lang="zh-CN" altLang="en-US" dirty="0"/>
              <a:t>图像清晰度</a:t>
            </a:r>
            <a:endParaRPr lang="en-US" altLang="zh-CN" dirty="0"/>
          </a:p>
          <a:p>
            <a:r>
              <a:rPr lang="en-US" altLang="zh-CN" dirty="0"/>
              <a:t>                         </a:t>
            </a:r>
            <a:r>
              <a:rPr lang="zh-CN" altLang="en-US" dirty="0"/>
              <a:t>完整度</a:t>
            </a:r>
            <a:endParaRPr lang="en-US" altLang="zh-CN" dirty="0"/>
          </a:p>
          <a:p>
            <a:r>
              <a:rPr lang="en-US" altLang="zh-CN" dirty="0"/>
              <a:t>                         </a:t>
            </a:r>
            <a:r>
              <a:rPr lang="zh-CN" altLang="en-US" dirty="0"/>
              <a:t>图片里的构成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        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    </a:t>
            </a:r>
          </a:p>
          <a:p>
            <a:r>
              <a:rPr lang="en-US" altLang="zh-CN" dirty="0"/>
              <a:t>           </a:t>
            </a:r>
            <a:r>
              <a:rPr lang="zh-CN" altLang="en-US" sz="2400" dirty="0">
                <a:solidFill>
                  <a:srgbClr val="00B0F0"/>
                </a:solidFill>
              </a:rPr>
              <a:t>采用方法</a:t>
            </a:r>
            <a:endParaRPr lang="en-US" altLang="zh-CN" sz="2400" dirty="0">
              <a:solidFill>
                <a:srgbClr val="00B0F0"/>
              </a:solidFill>
            </a:endParaRPr>
          </a:p>
          <a:p>
            <a:r>
              <a:rPr lang="en-US" altLang="zh-CN" dirty="0"/>
              <a:t>                    </a:t>
            </a:r>
            <a:r>
              <a:rPr lang="zh-CN" altLang="en-US" dirty="0"/>
              <a:t>深度学习</a:t>
            </a:r>
            <a:r>
              <a:rPr lang="en-US" altLang="zh-CN" dirty="0"/>
              <a:t>DNN</a:t>
            </a:r>
            <a:r>
              <a:rPr lang="zh-CN" altLang="en-US" dirty="0"/>
              <a:t>判断美感</a:t>
            </a:r>
            <a:endParaRPr lang="en-US" altLang="zh-CN" dirty="0"/>
          </a:p>
          <a:p>
            <a:r>
              <a:rPr lang="en-US" altLang="zh-CN" dirty="0"/>
              <a:t>                                                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505D66D-C3F0-45A5-AE51-7C79BB7AB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664" y="356968"/>
            <a:ext cx="7203237" cy="375079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7E7413B-25A7-4D7C-BFDF-48CD69202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807" y="356968"/>
            <a:ext cx="8084234" cy="434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0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 1">
            <a:extLst>
              <a:ext uri="{FF2B5EF4-FFF2-40B4-BE49-F238E27FC236}">
                <a16:creationId xmlns:a16="http://schemas.microsoft.com/office/drawing/2014/main" id="{38EEA4C2-90DD-4EBC-98E0-751592BC0E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734" y="238125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itchFamily="2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大数据的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4V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特性</a:t>
            </a:r>
          </a:p>
        </p:txBody>
      </p:sp>
      <p:grpSp>
        <p:nvGrpSpPr>
          <p:cNvPr id="41" name="矩形 2">
            <a:extLst>
              <a:ext uri="{FF2B5EF4-FFF2-40B4-BE49-F238E27FC236}">
                <a16:creationId xmlns:a16="http://schemas.microsoft.com/office/drawing/2014/main" id="{407ECAFC-D781-42C8-8ADE-F000F4E0D7B7}"/>
              </a:ext>
            </a:extLst>
          </p:cNvPr>
          <p:cNvGrpSpPr>
            <a:grpSpLocks/>
          </p:cNvGrpSpPr>
          <p:nvPr/>
        </p:nvGrpSpPr>
        <p:grpSpPr bwMode="auto">
          <a:xfrm>
            <a:off x="1055688" y="1398588"/>
            <a:ext cx="2524125" cy="1376362"/>
            <a:chOff x="0" y="0"/>
            <a:chExt cx="1590" cy="867"/>
          </a:xfrm>
        </p:grpSpPr>
        <p:pic>
          <p:nvPicPr>
            <p:cNvPr id="42" name="矩形 2">
              <a:extLst>
                <a:ext uri="{FF2B5EF4-FFF2-40B4-BE49-F238E27FC236}">
                  <a16:creationId xmlns:a16="http://schemas.microsoft.com/office/drawing/2014/main" id="{3F72B024-106A-46BD-B046-722D04AA8D5C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590" cy="8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3" name="文本框 14340">
              <a:extLst>
                <a:ext uri="{FF2B5EF4-FFF2-40B4-BE49-F238E27FC236}">
                  <a16:creationId xmlns:a16="http://schemas.microsoft.com/office/drawing/2014/main" id="{66F311F3-4117-4DAA-B113-80193889A4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" y="6"/>
              <a:ext cx="1575" cy="8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rgbClr val="FFFFFF"/>
                  </a:solidFill>
                  <a:ea typeface="黑体" panose="02010609060101010101" pitchFamily="49" charset="-122"/>
                </a:rPr>
                <a:t>体量</a:t>
              </a:r>
              <a:r>
                <a:rPr lang="en-US" altLang="zh-CN" sz="2400">
                  <a:solidFill>
                    <a:srgbClr val="FFFFFF"/>
                  </a:solidFill>
                  <a:ea typeface="黑体" panose="02010609060101010101" pitchFamily="49" charset="-122"/>
                </a:rPr>
                <a:t>Volume</a:t>
              </a:r>
              <a:endParaRPr lang="zh-CN" altLang="en-US" sz="2400">
                <a:solidFill>
                  <a:srgbClr val="FFFFFF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44" name="矩形 3">
            <a:extLst>
              <a:ext uri="{FF2B5EF4-FFF2-40B4-BE49-F238E27FC236}">
                <a16:creationId xmlns:a16="http://schemas.microsoft.com/office/drawing/2014/main" id="{AD14310C-462B-4DA8-B53E-0F8011228B0C}"/>
              </a:ext>
            </a:extLst>
          </p:cNvPr>
          <p:cNvGrpSpPr>
            <a:grpSpLocks/>
          </p:cNvGrpSpPr>
          <p:nvPr/>
        </p:nvGrpSpPr>
        <p:grpSpPr bwMode="auto">
          <a:xfrm>
            <a:off x="1019175" y="2733675"/>
            <a:ext cx="2597150" cy="1382713"/>
            <a:chOff x="0" y="0"/>
            <a:chExt cx="1636" cy="871"/>
          </a:xfrm>
        </p:grpSpPr>
        <p:pic>
          <p:nvPicPr>
            <p:cNvPr id="45" name="矩形 3">
              <a:extLst>
                <a:ext uri="{FF2B5EF4-FFF2-40B4-BE49-F238E27FC236}">
                  <a16:creationId xmlns:a16="http://schemas.microsoft.com/office/drawing/2014/main" id="{BF7FD73D-AA63-4EFA-8152-512ADDF4725D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36" cy="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" name="文本框 14343">
              <a:extLst>
                <a:ext uri="{FF2B5EF4-FFF2-40B4-BE49-F238E27FC236}">
                  <a16:creationId xmlns:a16="http://schemas.microsoft.com/office/drawing/2014/main" id="{CBDE6A98-3A00-41CF-A135-21B653C36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" y="20"/>
              <a:ext cx="1575" cy="8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rgbClr val="000000"/>
                  </a:solidFill>
                  <a:ea typeface="黑体" panose="02010609060101010101" pitchFamily="49" charset="-122"/>
                </a:rPr>
                <a:t>多样性</a:t>
              </a:r>
              <a:r>
                <a:rPr lang="en-US" altLang="zh-CN" sz="2400">
                  <a:solidFill>
                    <a:srgbClr val="000000"/>
                  </a:solidFill>
                  <a:ea typeface="PMingLiU" panose="02020500000000000000" pitchFamily="18" charset="-120"/>
                </a:rPr>
                <a:t>Variety</a:t>
              </a:r>
              <a:endParaRPr lang="zh-CN" altLang="en-US" sz="2400">
                <a:solidFill>
                  <a:srgbClr val="000000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47" name="矩形 4">
            <a:extLst>
              <a:ext uri="{FF2B5EF4-FFF2-40B4-BE49-F238E27FC236}">
                <a16:creationId xmlns:a16="http://schemas.microsoft.com/office/drawing/2014/main" id="{4AA9FBD6-15AA-4864-BDE3-F6045FA5683E}"/>
              </a:ext>
            </a:extLst>
          </p:cNvPr>
          <p:cNvGrpSpPr>
            <a:grpSpLocks/>
          </p:cNvGrpSpPr>
          <p:nvPr/>
        </p:nvGrpSpPr>
        <p:grpSpPr bwMode="auto">
          <a:xfrm>
            <a:off x="1019175" y="4098925"/>
            <a:ext cx="2597150" cy="1236663"/>
            <a:chOff x="0" y="0"/>
            <a:chExt cx="1636" cy="779"/>
          </a:xfrm>
        </p:grpSpPr>
        <p:pic>
          <p:nvPicPr>
            <p:cNvPr id="48" name="矩形 4">
              <a:extLst>
                <a:ext uri="{FF2B5EF4-FFF2-40B4-BE49-F238E27FC236}">
                  <a16:creationId xmlns:a16="http://schemas.microsoft.com/office/drawing/2014/main" id="{77630FF9-F890-4FBA-B8C3-EB639B34E6F0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36" cy="7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文本框 14346">
              <a:extLst>
                <a:ext uri="{FF2B5EF4-FFF2-40B4-BE49-F238E27FC236}">
                  <a16:creationId xmlns:a16="http://schemas.microsoft.com/office/drawing/2014/main" id="{56B35CA6-8EE7-49D9-8A03-7EB271B75C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" y="15"/>
              <a:ext cx="1575" cy="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rgbClr val="FFFFFF"/>
                  </a:solidFill>
                  <a:ea typeface="黑体" panose="02010609060101010101" pitchFamily="49" charset="-122"/>
                </a:rPr>
                <a:t>价值密度</a:t>
              </a:r>
              <a:r>
                <a:rPr lang="en-US" altLang="zh-CN" sz="2400">
                  <a:solidFill>
                    <a:srgbClr val="FFFFFF"/>
                  </a:solidFill>
                  <a:ea typeface="黑体" panose="02010609060101010101" pitchFamily="49" charset="-122"/>
                </a:rPr>
                <a:t>Value</a:t>
              </a:r>
              <a:endParaRPr lang="zh-CN" altLang="en-US" sz="2400">
                <a:solidFill>
                  <a:srgbClr val="FFFFFF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50" name="矩形 5">
            <a:extLst>
              <a:ext uri="{FF2B5EF4-FFF2-40B4-BE49-F238E27FC236}">
                <a16:creationId xmlns:a16="http://schemas.microsoft.com/office/drawing/2014/main" id="{48125C9E-F3C2-451A-932B-45B621BC25A8}"/>
              </a:ext>
            </a:extLst>
          </p:cNvPr>
          <p:cNvGrpSpPr>
            <a:grpSpLocks/>
          </p:cNvGrpSpPr>
          <p:nvPr/>
        </p:nvGrpSpPr>
        <p:grpSpPr bwMode="auto">
          <a:xfrm>
            <a:off x="1019175" y="5451475"/>
            <a:ext cx="2597150" cy="1165225"/>
            <a:chOff x="0" y="0"/>
            <a:chExt cx="1636" cy="734"/>
          </a:xfrm>
        </p:grpSpPr>
        <p:pic>
          <p:nvPicPr>
            <p:cNvPr id="51" name="矩形 5">
              <a:extLst>
                <a:ext uri="{FF2B5EF4-FFF2-40B4-BE49-F238E27FC236}">
                  <a16:creationId xmlns:a16="http://schemas.microsoft.com/office/drawing/2014/main" id="{C96D913A-53E0-4B4E-BE76-C46DE09CB97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36" cy="7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" name="文本框 14349">
              <a:extLst>
                <a:ext uri="{FF2B5EF4-FFF2-40B4-BE49-F238E27FC236}">
                  <a16:creationId xmlns:a16="http://schemas.microsoft.com/office/drawing/2014/main" id="{7891C1CB-9B64-48CB-821A-A3C3B64A60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" y="18"/>
              <a:ext cx="1575" cy="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rgbClr val="000000"/>
                  </a:solidFill>
                  <a:ea typeface="黑体" panose="02010609060101010101" pitchFamily="49" charset="-122"/>
                </a:rPr>
                <a:t>速度</a:t>
              </a:r>
              <a:r>
                <a:rPr lang="en-US" altLang="zh-CN" sz="2400">
                  <a:solidFill>
                    <a:srgbClr val="000000"/>
                  </a:solidFill>
                  <a:ea typeface="PMingLiU" panose="02020500000000000000" pitchFamily="18" charset="-120"/>
                </a:rPr>
                <a:t>Velocity</a:t>
              </a:r>
              <a:endParaRPr lang="zh-CN" altLang="en-US" sz="2400">
                <a:solidFill>
                  <a:srgbClr val="000000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53" name="矩形 6">
            <a:extLst>
              <a:ext uri="{FF2B5EF4-FFF2-40B4-BE49-F238E27FC236}">
                <a16:creationId xmlns:a16="http://schemas.microsoft.com/office/drawing/2014/main" id="{2E683FB7-AA50-4561-89F9-3BCA6F9B242F}"/>
              </a:ext>
            </a:extLst>
          </p:cNvPr>
          <p:cNvGrpSpPr>
            <a:grpSpLocks/>
          </p:cNvGrpSpPr>
          <p:nvPr/>
        </p:nvGrpSpPr>
        <p:grpSpPr bwMode="auto">
          <a:xfrm>
            <a:off x="3500438" y="1154113"/>
            <a:ext cx="5992812" cy="1768475"/>
            <a:chOff x="0" y="0"/>
            <a:chExt cx="3775" cy="1114"/>
          </a:xfrm>
        </p:grpSpPr>
        <p:pic>
          <p:nvPicPr>
            <p:cNvPr id="54" name="矩形 6">
              <a:extLst>
                <a:ext uri="{FF2B5EF4-FFF2-40B4-BE49-F238E27FC236}">
                  <a16:creationId xmlns:a16="http://schemas.microsoft.com/office/drawing/2014/main" id="{84E566D8-DD91-478C-976D-E0ACCC1C04C7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775" cy="11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5" name="文本框 14352">
              <a:extLst>
                <a:ext uri="{FF2B5EF4-FFF2-40B4-BE49-F238E27FC236}">
                  <a16:creationId xmlns:a16="http://schemas.microsoft.com/office/drawing/2014/main" id="{4DBD1542-D7E8-4AD3-B3F1-2537F22B7A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8" y="160"/>
              <a:ext cx="3420" cy="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i="1" dirty="0">
                  <a:solidFill>
                    <a:srgbClr val="FF0000"/>
                  </a:solidFill>
                  <a:ea typeface="黑体" panose="02010609060101010101" pitchFamily="49" charset="-122"/>
                </a:rPr>
                <a:t>非结构化数据</a:t>
              </a:r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的超大规模和增长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总数据量的</a:t>
              </a:r>
              <a:r>
                <a:rPr lang="en-US" altLang="zh-CN" dirty="0">
                  <a:solidFill>
                    <a:srgbClr val="000000"/>
                  </a:solidFill>
                  <a:ea typeface="黑体" panose="02010609060101010101" pitchFamily="49" charset="-122"/>
                </a:rPr>
                <a:t>80~90%</a:t>
              </a: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比结构化数据增长快</a:t>
              </a:r>
              <a:r>
                <a:rPr lang="en-US" altLang="zh-CN" dirty="0">
                  <a:solidFill>
                    <a:srgbClr val="000000"/>
                  </a:solidFill>
                  <a:ea typeface="黑体" panose="02010609060101010101" pitchFamily="49" charset="-122"/>
                </a:rPr>
                <a:t>10</a:t>
              </a:r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倍到</a:t>
              </a:r>
              <a:r>
                <a:rPr lang="en-US" altLang="zh-CN" dirty="0">
                  <a:solidFill>
                    <a:srgbClr val="000000"/>
                  </a:solidFill>
                  <a:ea typeface="黑体" panose="02010609060101010101" pitchFamily="49" charset="-122"/>
                </a:rPr>
                <a:t>50</a:t>
              </a:r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倍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是传统数据仓库的</a:t>
              </a:r>
              <a:r>
                <a:rPr lang="en-US" altLang="zh-CN" dirty="0">
                  <a:solidFill>
                    <a:srgbClr val="000000"/>
                  </a:solidFill>
                  <a:ea typeface="黑体" panose="02010609060101010101" pitchFamily="49" charset="-122"/>
                </a:rPr>
                <a:t>10</a:t>
              </a:r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倍到</a:t>
              </a:r>
              <a:r>
                <a:rPr lang="en-US" altLang="zh-CN" dirty="0">
                  <a:solidFill>
                    <a:srgbClr val="000000"/>
                  </a:solidFill>
                  <a:ea typeface="黑体" panose="02010609060101010101" pitchFamily="49" charset="-122"/>
                </a:rPr>
                <a:t>50</a:t>
              </a:r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倍</a:t>
              </a:r>
            </a:p>
          </p:txBody>
        </p:sp>
      </p:grpSp>
      <p:grpSp>
        <p:nvGrpSpPr>
          <p:cNvPr id="56" name="矩形 7">
            <a:extLst>
              <a:ext uri="{FF2B5EF4-FFF2-40B4-BE49-F238E27FC236}">
                <a16:creationId xmlns:a16="http://schemas.microsoft.com/office/drawing/2014/main" id="{AFCFCAB9-4B12-4730-9184-C9F20D413CAE}"/>
              </a:ext>
            </a:extLst>
          </p:cNvPr>
          <p:cNvGrpSpPr>
            <a:grpSpLocks/>
          </p:cNvGrpSpPr>
          <p:nvPr/>
        </p:nvGrpSpPr>
        <p:grpSpPr bwMode="auto">
          <a:xfrm>
            <a:off x="3500438" y="2439988"/>
            <a:ext cx="5992812" cy="1841500"/>
            <a:chOff x="0" y="0"/>
            <a:chExt cx="3775" cy="1160"/>
          </a:xfrm>
        </p:grpSpPr>
        <p:pic>
          <p:nvPicPr>
            <p:cNvPr id="57" name="矩形 7">
              <a:extLst>
                <a:ext uri="{FF2B5EF4-FFF2-40B4-BE49-F238E27FC236}">
                  <a16:creationId xmlns:a16="http://schemas.microsoft.com/office/drawing/2014/main" id="{783CAB85-A7FB-42E8-A845-8CF39B6A0C0A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775" cy="1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" name="文本框 14355">
              <a:extLst>
                <a:ext uri="{FF2B5EF4-FFF2-40B4-BE49-F238E27FC236}">
                  <a16:creationId xmlns:a16="http://schemas.microsoft.com/office/drawing/2014/main" id="{857AF667-EF44-40B6-8267-E83264C812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8" y="160"/>
              <a:ext cx="3420" cy="8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大数据的异构和多样性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很多不同形式（文本、图像、视频、机器数据）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无模式或者模式不明显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dirty="0">
                  <a:solidFill>
                    <a:srgbClr val="000000"/>
                  </a:solidFill>
                  <a:ea typeface="黑体" panose="02010609060101010101" pitchFamily="49" charset="-122"/>
                </a:rPr>
                <a:t>不连贯的语法或句义</a:t>
              </a:r>
              <a:endParaRPr lang="en-US" altLang="zh-CN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endParaRPr lang="zh-CN" altLang="en-US" dirty="0">
                <a:solidFill>
                  <a:srgbClr val="000000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59" name="矩形 8">
            <a:extLst>
              <a:ext uri="{FF2B5EF4-FFF2-40B4-BE49-F238E27FC236}">
                <a16:creationId xmlns:a16="http://schemas.microsoft.com/office/drawing/2014/main" id="{8C9F33B2-E95F-4609-A779-9029969B2A46}"/>
              </a:ext>
            </a:extLst>
          </p:cNvPr>
          <p:cNvGrpSpPr>
            <a:grpSpLocks/>
          </p:cNvGrpSpPr>
          <p:nvPr/>
        </p:nvGrpSpPr>
        <p:grpSpPr bwMode="auto">
          <a:xfrm>
            <a:off x="3500438" y="3794125"/>
            <a:ext cx="5992812" cy="1839913"/>
            <a:chOff x="0" y="0"/>
            <a:chExt cx="3775" cy="1159"/>
          </a:xfrm>
        </p:grpSpPr>
        <p:pic>
          <p:nvPicPr>
            <p:cNvPr id="60" name="矩形 8">
              <a:extLst>
                <a:ext uri="{FF2B5EF4-FFF2-40B4-BE49-F238E27FC236}">
                  <a16:creationId xmlns:a16="http://schemas.microsoft.com/office/drawing/2014/main" id="{B7F647E7-4CC7-48FD-8610-4A5FFDD4CAE6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775" cy="1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" name="文本框 14358">
              <a:extLst>
                <a:ext uri="{FF2B5EF4-FFF2-40B4-BE49-F238E27FC236}">
                  <a16:creationId xmlns:a16="http://schemas.microsoft.com/office/drawing/2014/main" id="{22B47CC4-5A95-40D8-94BD-E1C7741ADF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8" y="162"/>
              <a:ext cx="3420" cy="8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大量的不相关信息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对未来趋势与模式的可预测分析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深度复杂分析（机器学习、人工智能</a:t>
              </a:r>
              <a:r>
                <a:rPr lang="en-US" altLang="zh-CN">
                  <a:solidFill>
                    <a:srgbClr val="000000"/>
                  </a:solidFill>
                  <a:ea typeface="黑体" panose="02010609060101010101" pitchFamily="49" charset="-122"/>
                </a:rPr>
                <a:t>Vs</a:t>
              </a:r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传统商务智能</a:t>
              </a:r>
              <a:r>
                <a:rPr lang="en-US" altLang="zh-CN">
                  <a:solidFill>
                    <a:srgbClr val="000000"/>
                  </a:solidFill>
                  <a:ea typeface="黑体" panose="02010609060101010101" pitchFamily="49" charset="-122"/>
                </a:rPr>
                <a:t>(</a:t>
              </a:r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咨询、报告等）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endParaRPr lang="zh-CN" altLang="en-US">
                <a:solidFill>
                  <a:srgbClr val="000000"/>
                </a:solidFill>
                <a:ea typeface="黑体" panose="02010609060101010101" pitchFamily="49" charset="-122"/>
              </a:endParaRPr>
            </a:p>
          </p:txBody>
        </p:sp>
      </p:grpSp>
      <p:grpSp>
        <p:nvGrpSpPr>
          <p:cNvPr id="62" name="矩形 9">
            <a:extLst>
              <a:ext uri="{FF2B5EF4-FFF2-40B4-BE49-F238E27FC236}">
                <a16:creationId xmlns:a16="http://schemas.microsoft.com/office/drawing/2014/main" id="{3E4DD42C-020C-4EDA-B61C-E0A3AB896851}"/>
              </a:ext>
            </a:extLst>
          </p:cNvPr>
          <p:cNvGrpSpPr>
            <a:grpSpLocks/>
          </p:cNvGrpSpPr>
          <p:nvPr/>
        </p:nvGrpSpPr>
        <p:grpSpPr bwMode="auto">
          <a:xfrm>
            <a:off x="3500438" y="5226050"/>
            <a:ext cx="5992812" cy="1554163"/>
            <a:chOff x="0" y="0"/>
            <a:chExt cx="3775" cy="979"/>
          </a:xfrm>
        </p:grpSpPr>
        <p:pic>
          <p:nvPicPr>
            <p:cNvPr id="63" name="矩形 9">
              <a:extLst>
                <a:ext uri="{FF2B5EF4-FFF2-40B4-BE49-F238E27FC236}">
                  <a16:creationId xmlns:a16="http://schemas.microsoft.com/office/drawing/2014/main" id="{5C9601DB-91D0-4382-A348-E3607308C581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775" cy="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4" name="文本框 14361">
              <a:extLst>
                <a:ext uri="{FF2B5EF4-FFF2-40B4-BE49-F238E27FC236}">
                  <a16:creationId xmlns:a16="http://schemas.microsoft.com/office/drawing/2014/main" id="{A702B451-004A-4BA0-AC24-1A14F70779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8" y="160"/>
              <a:ext cx="3420" cy="6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 i="1">
                  <a:solidFill>
                    <a:srgbClr val="FF0000"/>
                  </a:solidFill>
                  <a:ea typeface="黑体" panose="02010609060101010101" pitchFamily="49" charset="-122"/>
                </a:rPr>
                <a:t>实时分析</a:t>
              </a:r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而非批量式分析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数据输入、处理与丢弃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r>
                <a:rPr lang="zh-CN" altLang="en-US">
                  <a:solidFill>
                    <a:srgbClr val="000000"/>
                  </a:solidFill>
                  <a:ea typeface="黑体" panose="02010609060101010101" pitchFamily="49" charset="-122"/>
                </a:rPr>
                <a:t>立竿见影而非事后见效</a:t>
              </a:r>
              <a:endParaRPr lang="en-US" altLang="zh-CN">
                <a:solidFill>
                  <a:srgbClr val="000000"/>
                </a:solidFill>
                <a:ea typeface="黑体" panose="02010609060101010101" pitchFamily="49" charset="-122"/>
              </a:endParaRPr>
            </a:p>
            <a:p>
              <a:endParaRPr lang="zh-CN" altLang="en-US">
                <a:solidFill>
                  <a:srgbClr val="000000"/>
                </a:solidFill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9455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>
            <a:extLst>
              <a:ext uri="{FF2B5EF4-FFF2-40B4-BE49-F238E27FC236}">
                <a16:creationId xmlns:a16="http://schemas.microsoft.com/office/drawing/2014/main" id="{BF13CD44-AE10-4299-8945-9752B83A9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21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9E1E85E1-608C-4AF6-90BD-ED778ABBBD25}"/>
              </a:ext>
            </a:extLst>
          </p:cNvPr>
          <p:cNvSpPr/>
          <p:nvPr/>
        </p:nvSpPr>
        <p:spPr bwMode="auto">
          <a:xfrm>
            <a:off x="2786380" y="1595122"/>
            <a:ext cx="7094220" cy="680720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dirty="0"/>
              <a:t>数据访问接口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D006CFC-2ED0-40DB-93DD-D1BCDAA33DD3}"/>
              </a:ext>
            </a:extLst>
          </p:cNvPr>
          <p:cNvSpPr/>
          <p:nvPr/>
        </p:nvSpPr>
        <p:spPr bwMode="auto">
          <a:xfrm>
            <a:off x="2814320" y="2522221"/>
            <a:ext cx="1564640" cy="5283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数据门户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5889DF4-7B34-4064-9B95-371A519D1DF7}"/>
              </a:ext>
            </a:extLst>
          </p:cNvPr>
          <p:cNvSpPr/>
          <p:nvPr/>
        </p:nvSpPr>
        <p:spPr bwMode="auto">
          <a:xfrm>
            <a:off x="4648200" y="2522221"/>
            <a:ext cx="1564640" cy="5283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数据挖掘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C626F0E-FBE2-480C-8D0B-58742B519B06}"/>
              </a:ext>
            </a:extLst>
          </p:cNvPr>
          <p:cNvSpPr/>
          <p:nvPr/>
        </p:nvSpPr>
        <p:spPr bwMode="auto">
          <a:xfrm>
            <a:off x="6482080" y="2514601"/>
            <a:ext cx="1564640" cy="5283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多为分析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B494AF7-106E-4B55-90B3-CF9CD30A1E97}"/>
              </a:ext>
            </a:extLst>
          </p:cNvPr>
          <p:cNvSpPr/>
          <p:nvPr/>
        </p:nvSpPr>
        <p:spPr bwMode="auto">
          <a:xfrm>
            <a:off x="8315960" y="2522221"/>
            <a:ext cx="1564640" cy="5283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可视化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3AE97A-74FB-49BD-8491-D086833FC284}"/>
              </a:ext>
            </a:extLst>
          </p:cNvPr>
          <p:cNvSpPr/>
          <p:nvPr/>
        </p:nvSpPr>
        <p:spPr bwMode="auto">
          <a:xfrm>
            <a:off x="2814320" y="3210560"/>
            <a:ext cx="2664460" cy="52832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en-US" altLang="zh-CN" dirty="0"/>
              <a:t>Hadoop</a:t>
            </a:r>
            <a:r>
              <a:rPr lang="zh-CN" altLang="en-US" dirty="0"/>
              <a:t>离线计算集群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968801D-18DB-46D3-A30D-2C34E8686CE5}"/>
              </a:ext>
            </a:extLst>
          </p:cNvPr>
          <p:cNvSpPr/>
          <p:nvPr/>
        </p:nvSpPr>
        <p:spPr bwMode="auto">
          <a:xfrm>
            <a:off x="5702300" y="3210560"/>
            <a:ext cx="2156460" cy="115824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/>
            <a:r>
              <a:rPr lang="en-US" altLang="zh-CN" dirty="0"/>
              <a:t>Spark</a:t>
            </a:r>
            <a:r>
              <a:rPr lang="zh-CN" altLang="en-US" dirty="0"/>
              <a:t>生态系统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5170794-1D2B-4C95-B629-E8098624B1CF}"/>
              </a:ext>
            </a:extLst>
          </p:cNvPr>
          <p:cNvSpPr/>
          <p:nvPr/>
        </p:nvSpPr>
        <p:spPr bwMode="auto">
          <a:xfrm>
            <a:off x="8082280" y="3210560"/>
            <a:ext cx="1798320" cy="2212341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/>
            <a:r>
              <a:rPr lang="zh-CN" altLang="en-US" dirty="0"/>
              <a:t>实时计算</a:t>
            </a:r>
            <a:endParaRPr lang="en-US" altLang="zh-CN" dirty="0"/>
          </a:p>
          <a:p>
            <a:pPr algn="ctr"/>
            <a:r>
              <a:rPr lang="zh-CN" altLang="en-US" dirty="0"/>
              <a:t>（如</a:t>
            </a:r>
            <a:r>
              <a:rPr lang="en-US" altLang="zh-CN" dirty="0"/>
              <a:t>Storm/</a:t>
            </a:r>
            <a:r>
              <a:rPr lang="en-US" altLang="zh-CN" dirty="0" err="1"/>
              <a:t>Flink</a:t>
            </a:r>
            <a:r>
              <a:rPr lang="zh-CN" altLang="en-US" dirty="0"/>
              <a:t>等）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385740A-0EDD-40FF-8C46-BFDCC6EE3257}"/>
              </a:ext>
            </a:extLst>
          </p:cNvPr>
          <p:cNvSpPr/>
          <p:nvPr/>
        </p:nvSpPr>
        <p:spPr bwMode="auto">
          <a:xfrm>
            <a:off x="2809239" y="5651500"/>
            <a:ext cx="3815081" cy="528320"/>
          </a:xfrm>
          <a:prstGeom prst="rect">
            <a:avLst/>
          </a:prstGeom>
          <a:solidFill>
            <a:schemeClr val="accent6"/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结构化数据</a:t>
            </a: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9C9F02F4-A12F-493B-82E1-70E37E03F5EF}"/>
              </a:ext>
            </a:extLst>
          </p:cNvPr>
          <p:cNvSpPr/>
          <p:nvPr/>
        </p:nvSpPr>
        <p:spPr bwMode="auto">
          <a:xfrm>
            <a:off x="2809240" y="3817621"/>
            <a:ext cx="5049520" cy="1605280"/>
          </a:xfrm>
          <a:prstGeom prst="corne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/>
            <a:r>
              <a:rPr lang="en-US" altLang="zh-CN" dirty="0"/>
              <a:t>Hadoop</a:t>
            </a:r>
            <a:r>
              <a:rPr lang="zh-CN" altLang="en-US" dirty="0"/>
              <a:t>生态系统（如</a:t>
            </a:r>
            <a:r>
              <a:rPr lang="en-US" altLang="zh-CN" dirty="0"/>
              <a:t>Hive</a:t>
            </a:r>
            <a:r>
              <a:rPr lang="zh-CN" altLang="en-US" dirty="0"/>
              <a:t>、</a:t>
            </a:r>
            <a:r>
              <a:rPr lang="en-US" altLang="zh-CN" dirty="0" err="1"/>
              <a:t>Hbase</a:t>
            </a:r>
            <a:r>
              <a:rPr lang="zh-CN" altLang="en-US" dirty="0"/>
              <a:t>、</a:t>
            </a:r>
            <a:r>
              <a:rPr lang="en-US" altLang="zh-CN" dirty="0"/>
              <a:t>MapReduce</a:t>
            </a:r>
            <a:r>
              <a:rPr lang="zh-CN" altLang="en-US" dirty="0"/>
              <a:t>、</a:t>
            </a:r>
            <a:r>
              <a:rPr lang="en-US" altLang="zh-CN" dirty="0"/>
              <a:t>HDFS</a:t>
            </a:r>
            <a:r>
              <a:rPr lang="zh-CN" altLang="en-US" dirty="0"/>
              <a:t>）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F541ACD-3F23-4AC0-937D-36C68DB93411}"/>
              </a:ext>
            </a:extLst>
          </p:cNvPr>
          <p:cNvSpPr/>
          <p:nvPr/>
        </p:nvSpPr>
        <p:spPr bwMode="auto">
          <a:xfrm>
            <a:off x="6786880" y="5659120"/>
            <a:ext cx="3093720" cy="528320"/>
          </a:xfrm>
          <a:prstGeom prst="rect">
            <a:avLst/>
          </a:prstGeom>
          <a:solidFill>
            <a:schemeClr val="accent6"/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anchor="ctr"/>
          <a:lstStyle/>
          <a:p>
            <a:pPr algn="ctr"/>
            <a:r>
              <a:rPr lang="zh-CN" altLang="en-US" dirty="0"/>
              <a:t>非构化数据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F7F1DD4-C317-4753-8D3E-9649E94DACF2}"/>
              </a:ext>
            </a:extLst>
          </p:cNvPr>
          <p:cNvSpPr/>
          <p:nvPr/>
        </p:nvSpPr>
        <p:spPr bwMode="auto">
          <a:xfrm>
            <a:off x="2062480" y="3210560"/>
            <a:ext cx="584199" cy="2976880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vert="eaVert"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调度监控</a:t>
            </a:r>
          </a:p>
        </p:txBody>
      </p:sp>
      <p:sp>
        <p:nvSpPr>
          <p:cNvPr id="37" name="箭头: 上 36">
            <a:extLst>
              <a:ext uri="{FF2B5EF4-FFF2-40B4-BE49-F238E27FC236}">
                <a16:creationId xmlns:a16="http://schemas.microsoft.com/office/drawing/2014/main" id="{F737247E-28C7-4084-83AB-DB68FC2A12F4}"/>
              </a:ext>
            </a:extLst>
          </p:cNvPr>
          <p:cNvSpPr/>
          <p:nvPr/>
        </p:nvSpPr>
        <p:spPr bwMode="auto">
          <a:xfrm>
            <a:off x="9880600" y="2522221"/>
            <a:ext cx="883921" cy="3657599"/>
          </a:xfrm>
          <a:prstGeom prst="upArrow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vert="eaVert"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zh-CN" altLang="en-US" dirty="0"/>
              <a:t>流数据</a:t>
            </a:r>
          </a:p>
        </p:txBody>
      </p:sp>
      <p:cxnSp>
        <p:nvCxnSpPr>
          <p:cNvPr id="38" name="直接连接符 8">
            <a:extLst>
              <a:ext uri="{FF2B5EF4-FFF2-40B4-BE49-F238E27FC236}">
                <a16:creationId xmlns:a16="http://schemas.microsoft.com/office/drawing/2014/main" id="{47F08BEB-2D32-41DC-8612-EB5D90B1E51B}"/>
              </a:ext>
            </a:extLst>
          </p:cNvPr>
          <p:cNvCxnSpPr>
            <a:cxnSpLocks/>
          </p:cNvCxnSpPr>
          <p:nvPr/>
        </p:nvCxnSpPr>
        <p:spPr bwMode="auto">
          <a:xfrm>
            <a:off x="1295400" y="5527675"/>
            <a:ext cx="9469438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直接连接符 64">
            <a:extLst>
              <a:ext uri="{FF2B5EF4-FFF2-40B4-BE49-F238E27FC236}">
                <a16:creationId xmlns:a16="http://schemas.microsoft.com/office/drawing/2014/main" id="{0DB6EF25-54F2-4753-910C-65B208D55375}"/>
              </a:ext>
            </a:extLst>
          </p:cNvPr>
          <p:cNvCxnSpPr>
            <a:cxnSpLocks/>
          </p:cNvCxnSpPr>
          <p:nvPr/>
        </p:nvCxnSpPr>
        <p:spPr bwMode="auto">
          <a:xfrm>
            <a:off x="1361281" y="3141663"/>
            <a:ext cx="9469438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连接符 65">
            <a:extLst>
              <a:ext uri="{FF2B5EF4-FFF2-40B4-BE49-F238E27FC236}">
                <a16:creationId xmlns:a16="http://schemas.microsoft.com/office/drawing/2014/main" id="{8F01F8AE-FF9D-46E8-A066-B5D31FEC4B34}"/>
              </a:ext>
            </a:extLst>
          </p:cNvPr>
          <p:cNvCxnSpPr>
            <a:cxnSpLocks/>
          </p:cNvCxnSpPr>
          <p:nvPr/>
        </p:nvCxnSpPr>
        <p:spPr bwMode="auto">
          <a:xfrm>
            <a:off x="1300163" y="2397125"/>
            <a:ext cx="9469437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文本框 10">
            <a:extLst>
              <a:ext uri="{FF2B5EF4-FFF2-40B4-BE49-F238E27FC236}">
                <a16:creationId xmlns:a16="http://schemas.microsoft.com/office/drawing/2014/main" id="{CEA7A1F3-C2CA-47D8-8EBA-9E50E3F97F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5113" y="1736249"/>
            <a:ext cx="1350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b="1" dirty="0">
                <a:latin typeface="+mn-lt"/>
                <a:ea typeface="+mn-ea"/>
              </a:rPr>
              <a:t>数据访问</a:t>
            </a:r>
          </a:p>
        </p:txBody>
      </p:sp>
      <p:sp>
        <p:nvSpPr>
          <p:cNvPr id="42" name="文本框 66">
            <a:extLst>
              <a:ext uri="{FF2B5EF4-FFF2-40B4-BE49-F238E27FC236}">
                <a16:creationId xmlns:a16="http://schemas.microsoft.com/office/drawing/2014/main" id="{E9199001-CFAF-4D9B-A082-5F4FD58B6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5113" y="2557463"/>
            <a:ext cx="1350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defRPr b="1"/>
            </a:lvl1pPr>
            <a:lvl2pPr marL="742950" indent="-285750">
              <a:buFont typeface="Arial" panose="020B0604020202020204" pitchFamily="34" charset="0"/>
            </a:lvl2pPr>
            <a:lvl3pPr marL="1143000" indent="-228600">
              <a:buFont typeface="Arial" panose="020B0604020202020204" pitchFamily="34" charset="0"/>
            </a:lvl3pPr>
            <a:lvl4pPr marL="1600200" indent="-228600">
              <a:buFont typeface="Arial" panose="020B0604020202020204" pitchFamily="34" charset="0"/>
            </a:lvl4pPr>
            <a:lvl5pPr marL="2057400" indent="-228600">
              <a:buFont typeface="Arial" panose="020B0604020202020204" pitchFamily="34" charset="0"/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9pPr>
          </a:lstStyle>
          <a:p>
            <a:r>
              <a:rPr lang="zh-CN" altLang="en-US" dirty="0"/>
              <a:t>数据应用</a:t>
            </a:r>
          </a:p>
        </p:txBody>
      </p:sp>
      <p:sp>
        <p:nvSpPr>
          <p:cNvPr id="43" name="文本框 67">
            <a:extLst>
              <a:ext uri="{FF2B5EF4-FFF2-40B4-BE49-F238E27FC236}">
                <a16:creationId xmlns:a16="http://schemas.microsoft.com/office/drawing/2014/main" id="{67F2B9AF-44D3-4198-86B6-C3F9BC65E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9113" y="4116388"/>
            <a:ext cx="16922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defRPr b="1"/>
            </a:lvl1pPr>
            <a:lvl2pPr marL="742950" indent="-285750">
              <a:buFont typeface="Arial" panose="020B0604020202020204" pitchFamily="34" charset="0"/>
            </a:lvl2pPr>
            <a:lvl3pPr marL="1143000" indent="-228600">
              <a:buFont typeface="Arial" panose="020B0604020202020204" pitchFamily="34" charset="0"/>
            </a:lvl3pPr>
            <a:lvl4pPr marL="1600200" indent="-228600">
              <a:buFont typeface="Arial" panose="020B0604020202020204" pitchFamily="34" charset="0"/>
            </a:lvl4pPr>
            <a:lvl5pPr marL="2057400" indent="-228600">
              <a:buFont typeface="Arial" panose="020B0604020202020204" pitchFamily="34" charset="0"/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9pPr>
          </a:lstStyle>
          <a:p>
            <a:r>
              <a:rPr lang="zh-CN" altLang="en-US" dirty="0"/>
              <a:t>数据计算平台</a:t>
            </a:r>
          </a:p>
        </p:txBody>
      </p:sp>
      <p:sp>
        <p:nvSpPr>
          <p:cNvPr id="44" name="文本框 68">
            <a:extLst>
              <a:ext uri="{FF2B5EF4-FFF2-40B4-BE49-F238E27FC236}">
                <a16:creationId xmlns:a16="http://schemas.microsoft.com/office/drawing/2014/main" id="{29FB7649-7442-468C-9C9B-6B0AE886D9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0488" y="5695950"/>
            <a:ext cx="8080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defRPr b="1"/>
            </a:lvl1pPr>
            <a:lvl2pPr marL="742950" indent="-285750">
              <a:buFont typeface="Arial" panose="020B0604020202020204" pitchFamily="34" charset="0"/>
            </a:lvl2pPr>
            <a:lvl3pPr marL="1143000" indent="-228600">
              <a:buFont typeface="Arial" panose="020B0604020202020204" pitchFamily="34" charset="0"/>
            </a:lvl3pPr>
            <a:lvl4pPr marL="1600200" indent="-228600">
              <a:buFont typeface="Arial" panose="020B0604020202020204" pitchFamily="34" charset="0"/>
            </a:lvl4pPr>
            <a:lvl5pPr marL="2057400" indent="-228600">
              <a:buFont typeface="Arial" panose="020B0604020202020204" pitchFamily="34" charset="0"/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lvl9pPr>
          </a:lstStyle>
          <a:p>
            <a:r>
              <a:rPr lang="zh-CN" altLang="en-US" dirty="0"/>
              <a:t>数据</a:t>
            </a: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B7C88E69-F6B1-4D1F-A2C4-AE82A0370D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750" y="325438"/>
            <a:ext cx="5558842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  <a:buNone/>
            </a:pP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大数据平台技术架构</a:t>
            </a:r>
            <a:endParaRPr lang="en-US" altLang="zh-CN" sz="44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484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ttp://www.36dsj.com/wp-content/uploads/2014/07/221-490x429.png">
            <a:extLst>
              <a:ext uri="{FF2B5EF4-FFF2-40B4-BE49-F238E27FC236}">
                <a16:creationId xmlns:a16="http://schemas.microsoft.com/office/drawing/2014/main" id="{ABA0E3F1-7B09-45E8-8230-18672E0330CB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8110" y="1138335"/>
            <a:ext cx="7135780" cy="5626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EBDEA91-92F2-4698-83EE-C0D5A36D4490}"/>
              </a:ext>
            </a:extLst>
          </p:cNvPr>
          <p:cNvSpPr/>
          <p:nvPr/>
        </p:nvSpPr>
        <p:spPr>
          <a:xfrm>
            <a:off x="373447" y="284524"/>
            <a:ext cx="4698722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zh-CN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数据分析</a:t>
            </a:r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架构设计</a:t>
            </a:r>
          </a:p>
        </p:txBody>
      </p:sp>
    </p:spTree>
    <p:extLst>
      <p:ext uri="{BB962C8B-B14F-4D97-AF65-F5344CB8AC3E}">
        <p14:creationId xmlns:p14="http://schemas.microsoft.com/office/powerpoint/2010/main" val="586281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默认设计模板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  <a:fontScheme name="默认设计模板">
    <a:majorFont>
      <a:latin typeface="Arial"/>
      <a:ea typeface="黑体"/>
      <a:cs typeface=""/>
    </a:majorFont>
    <a:minorFont>
      <a:latin typeface="Arial"/>
      <a:ea typeface="宋体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1679</TotalTime>
  <Words>3015</Words>
  <Application>Microsoft Office PowerPoint</Application>
  <PresentationFormat>宽屏</PresentationFormat>
  <Paragraphs>391</Paragraphs>
  <Slides>55</Slides>
  <Notes>6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71" baseType="lpstr">
      <vt:lpstr>PMingLiU</vt:lpstr>
      <vt:lpstr>等线</vt:lpstr>
      <vt:lpstr>等线 Light</vt:lpstr>
      <vt:lpstr>黑体</vt:lpstr>
      <vt:lpstr>宋体</vt:lpstr>
      <vt:lpstr>微软雅黑</vt:lpstr>
      <vt:lpstr>幼圆</vt:lpstr>
      <vt:lpstr>Arial</vt:lpstr>
      <vt:lpstr>Calibri</vt:lpstr>
      <vt:lpstr>Times New Roman</vt:lpstr>
      <vt:lpstr>verdana</vt:lpstr>
      <vt:lpstr>verdana</vt:lpstr>
      <vt:lpstr>Webdings</vt:lpstr>
      <vt:lpstr>Wingdings</vt:lpstr>
      <vt:lpstr>Office 主题​​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Spark的发展历史</vt:lpstr>
      <vt:lpstr>Spark的体系架构</vt:lpstr>
      <vt:lpstr>Spark的体系架构</vt:lpstr>
      <vt:lpstr>Spark的体系架构</vt:lpstr>
      <vt:lpstr>PowerPoint 演示文稿</vt:lpstr>
      <vt:lpstr>Spark的体系架构</vt:lpstr>
      <vt:lpstr>Spark的体系架构</vt:lpstr>
      <vt:lpstr>Spark的体系架构</vt:lpstr>
      <vt:lpstr>Spark的体系架构</vt:lpstr>
      <vt:lpstr>PowerPoint 演示文稿</vt:lpstr>
      <vt:lpstr>Spark的体系架构对比</vt:lpstr>
      <vt:lpstr>PowerPoint 演示文稿</vt:lpstr>
      <vt:lpstr>Hadoop与Spark执行逻辑回归的时间对比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</vt:lpstr>
      <vt:lpstr>PowerPoint 演示文稿</vt:lpstr>
      <vt:lpstr>Flink综合性能对比</vt:lpstr>
      <vt:lpstr>PowerPoint 演示文稿</vt:lpstr>
      <vt:lpstr>腾讯大数据平台核心模块</vt:lpstr>
      <vt:lpstr>技术架构</vt:lpstr>
      <vt:lpstr>PowerPoint 演示文稿</vt:lpstr>
      <vt:lpstr>Gaia核心特性</vt:lpstr>
      <vt:lpstr>TDW</vt:lpstr>
      <vt:lpstr>TRC-应用场景</vt:lpstr>
      <vt:lpstr>PowerPoint 演示文稿</vt:lpstr>
      <vt:lpstr>外卖业务特点</vt:lpstr>
      <vt:lpstr>美团点评大数据平台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康 驻关</dc:creator>
  <cp:lastModifiedBy>康 驻关</cp:lastModifiedBy>
  <cp:revision>210</cp:revision>
  <dcterms:created xsi:type="dcterms:W3CDTF">2018-10-13T07:44:40Z</dcterms:created>
  <dcterms:modified xsi:type="dcterms:W3CDTF">2018-10-18T05:03:24Z</dcterms:modified>
</cp:coreProperties>
</file>

<file path=docProps/thumbnail.jpeg>
</file>